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3.xml.rels" ContentType="application/vnd.openxmlformats-package.relationships+xml"/>
  <Override PartName="/ppt/notesSlides/notesSlide3.xml" ContentType="application/vnd.openxmlformats-officedocument.presentationml.notesSlide+xml"/>
  <Override PartName="/ppt/slides/slide9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5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9.png" ContentType="image/png"/>
  <Override PartName="/ppt/media/image17.png" ContentType="image/png"/>
  <Override PartName="/ppt/media/image14.png" ContentType="image/png"/>
  <Override PartName="/ppt/media/image16.png" ContentType="image/png"/>
  <Override PartName="/ppt/media/image13.png" ContentType="image/png"/>
  <Override PartName="/ppt/media/image12.png" ContentType="image/png"/>
  <Override PartName="/ppt/media/image11.jpeg" ContentType="image/jpeg"/>
  <Override PartName="/ppt/media/image10.png" ContentType="image/png"/>
  <Override PartName="/ppt/media/image9.png" ContentType="image/png"/>
  <Override PartName="/ppt/media/image15.png" ContentType="image/png"/>
  <Override PartName="/ppt/media/image8.png" ContentType="image/png"/>
  <Override PartName="/ppt/media/image6.png" ContentType="image/png"/>
  <Override PartName="/ppt/media/image5.png" ContentType="image/png"/>
  <Override PartName="/ppt/media/image18.png" ContentType="image/png"/>
  <Override PartName="/ppt/media/image4.png" ContentType="image/png"/>
  <Override PartName="/ppt/media/image7.png" ContentType="image/png"/>
  <Override PartName="/ppt/media/image3.png" ContentType="image/png"/>
  <Override PartName="/ppt/media/image2.png" ContentType="image/png"/>
  <Override PartName="/ppt/media/image1.png" ContentType="image/png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7010400" cy="9296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uk-UA" sz="2000">
                <a:latin typeface="Arial"/>
              </a:rPr>
              <a:t>Для правки формата примечаний щелкните мышью</a:t>
            </a:r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uk-UA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19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uk-UA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19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uk-UA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19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FFE1620-305D-4BEB-BF89-B76F8534D2C1}" type="slidenum">
              <a:rPr lang="uk-UA" sz="1400"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body"/>
          </p:nvPr>
        </p:nvSpPr>
        <p:spPr>
          <a:xfrm>
            <a:off x="700920" y="4473720"/>
            <a:ext cx="5608080" cy="3660120"/>
          </a:xfrm>
          <a:prstGeom prst="rect">
            <a:avLst/>
          </a:prstGeom>
        </p:spPr>
        <p:txBody>
          <a:bodyPr lIns="93240" rIns="93240" tIns="46440" bIns="46440"/>
          <a:p>
            <a:endParaRPr/>
          </a:p>
        </p:txBody>
      </p:sp>
      <p:sp>
        <p:nvSpPr>
          <p:cNvPr id="372" name="TextShape 2"/>
          <p:cNvSpPr txBox="1"/>
          <p:nvPr/>
        </p:nvSpPr>
        <p:spPr>
          <a:xfrm>
            <a:off x="3970800" y="8830080"/>
            <a:ext cx="3037320" cy="466200"/>
          </a:xfrm>
          <a:prstGeom prst="rect">
            <a:avLst/>
          </a:prstGeom>
        </p:spPr>
        <p:txBody>
          <a:bodyPr lIns="93240" rIns="93240" tIns="46440" bIns="46440" anchor="b"/>
          <a:p>
            <a:pPr>
              <a:lnSpc>
                <a:spcPct val="100000"/>
              </a:lnSpc>
            </a:pPr>
            <a:fld id="{1941444B-31EA-4338-B2F9-C55B6C851AB0}" type="slidenum">
              <a:rPr lang="uk-UA" sz="1200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93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94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uk-UA" sz="6000">
                <a:solidFill>
                  <a:srgbClr val="000000"/>
                </a:solidFill>
                <a:latin typeface="Calibri Light"/>
              </a:rPr>
              <a:t>Для правки текста заголовка щелкните мышьюЗразок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uk-UA" sz="1200">
                <a:solidFill>
                  <a:srgbClr val="8b8b8b"/>
                </a:solidFill>
                <a:latin typeface="Calibri"/>
              </a:rPr>
              <a:t>18/12/19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66D286D-1F80-46FF-B83E-6FE6B5CD8862}" type="slidenum">
              <a:rPr lang="uk-UA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uk-UA" sz="2800"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uk-UA" sz="20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uk-UA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uk-UA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uk-UA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uk-UA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uk-UA" sz="2000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uk-UA" sz="1200">
                <a:solidFill>
                  <a:srgbClr val="8b8b8b"/>
                </a:solidFill>
                <a:latin typeface="Calibri"/>
              </a:rPr>
              <a:t>18/12/19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15880CD-5B6C-4AD9-A360-2890C129BEE7}" type="slidenum">
              <a:rPr lang="uk-UA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uk-UA">
                <a:latin typeface="Calibri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uk-UA" sz="2800"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uk-UA" sz="20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uk-UA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uk-UA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uk-UA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uk-UA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uk-UA" sz="2000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uk-UA" sz="6000">
                <a:solidFill>
                  <a:srgbClr val="000000"/>
                </a:solidFill>
                <a:latin typeface="Calibri Light"/>
              </a:rPr>
              <a:t>Для правки текста заголовка щелкните мышьюЗразок заголовка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uk-UA" sz="1200">
                <a:solidFill>
                  <a:srgbClr val="8b8b8b"/>
                </a:solidFill>
                <a:latin typeface="Calibri"/>
              </a:rPr>
              <a:t>18/12/19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1C50A59-15AF-4428-9D2E-449476F41CDE}" type="slidenum">
              <a:rPr lang="uk-UA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uk-UA" sz="2800"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uk-UA" sz="20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uk-UA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uk-UA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uk-UA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uk-UA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uk-UA" sz="2000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uk-UA" sz="1200">
                <a:solidFill>
                  <a:srgbClr val="8b8b8b"/>
                </a:solidFill>
                <a:latin typeface="Calibri"/>
              </a:rPr>
              <a:t>18/12/19</a:t>
            </a:r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5EC0F07-E923-4A5F-85D9-DFC7006C0F35}" type="slidenum">
              <a:rPr lang="uk-UA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uk-UA">
                <a:latin typeface="Calibri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uk-UA" sz="3200"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uk-UA" sz="24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uk-UA" sz="2000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uk-UA" sz="2000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uk-UA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uk-UA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uk-UA" sz="2000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uk-UA" sz="1200">
                <a:solidFill>
                  <a:srgbClr val="8b8b8b"/>
                </a:solidFill>
                <a:latin typeface="Calibri"/>
              </a:rPr>
              <a:t>18/12/19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008ABAB-A66A-4F9F-A041-0700111CAECD}" type="slidenum">
              <a:rPr lang="uk-UA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uk-UA">
                <a:latin typeface="Calibri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uk-UA" sz="2800"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uk-UA" sz="20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uk-UA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uk-UA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uk-UA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uk-UA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uk-UA" sz="2000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1501920" y="1508040"/>
            <a:ext cx="9143640" cy="2387160"/>
          </a:xfrm>
          <a:prstGeom prst="rect">
            <a:avLst/>
          </a:prstGeom>
        </p:spPr>
        <p:txBody>
          <a:bodyPr anchor="ctr"/>
          <a:p>
            <a:pPr>
              <a:lnSpc>
                <a:spcPct val="150000"/>
              </a:lnSpc>
            </a:pPr>
            <a:r>
              <a:rPr lang="uk-UA" sz="2400">
                <a:solidFill>
                  <a:srgbClr val="000000"/>
                </a:solidFill>
                <a:latin typeface="Arial"/>
              </a:rPr>
              <a:t>ПРОЕКТ НАКАЗУ МОЗ ПРО ВНЕСЕННЯ ЗМІН ДО НАКАЗУ </a:t>
            </a:r>
            <a:r>
              <a:rPr b="1" lang="uk-UA" sz="2400">
                <a:solidFill>
                  <a:srgbClr val="000000"/>
                </a:solidFill>
                <a:latin typeface="Arial"/>
              </a:rPr>
              <a:t>МОЗ № 220 від 14.04.2015 року </a:t>
            </a:r>
            <a:r>
              <a:rPr lang="uk-UA" sz="2400">
                <a:solidFill>
                  <a:srgbClr val="000000"/>
                </a:solidFill>
                <a:latin typeface="Arial"/>
              </a:rPr>
              <a:t>«</a:t>
            </a:r>
            <a:r>
              <a:rPr b="1" lang="uk-UA" sz="2400">
                <a:solidFill>
                  <a:srgbClr val="000000"/>
                </a:solidFill>
                <a:latin typeface="Times New Roman"/>
                <a:ea typeface="Times New Roman"/>
              </a:rPr>
              <a:t>Про взаємодію Міністерства охорони здоров'я України та ДП "Державний експертний центр Міністерства охорони здоров'я України"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Рисунок 3" descr=""/>
          <p:cNvPicPr/>
          <p:nvPr/>
        </p:nvPicPr>
        <p:blipFill>
          <a:blip r:embed="rId1"/>
          <a:stretch>
            <a:fillRect/>
          </a:stretch>
        </p:blipFill>
        <p:spPr>
          <a:xfrm rot="5400000">
            <a:off x="2501280" y="0"/>
            <a:ext cx="6857640" cy="6857640"/>
          </a:xfrm>
          <a:prstGeom prst="rect">
            <a:avLst/>
          </a:prstGeom>
          <a:ln>
            <a:noFill/>
          </a:ln>
        </p:spPr>
      </p:pic>
      <p:sp>
        <p:nvSpPr>
          <p:cNvPr id="202" name="CustomShape 1"/>
          <p:cNvSpPr/>
          <p:nvPr/>
        </p:nvSpPr>
        <p:spPr>
          <a:xfrm>
            <a:off x="9860040" y="5938200"/>
            <a:ext cx="1189440" cy="364680"/>
          </a:xfrm>
          <a:prstGeom prst="rect">
            <a:avLst/>
          </a:prstGeom>
          <a:solidFill>
            <a:srgbClr val="f1ffdb"/>
          </a:soli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>
                <a:solidFill>
                  <a:srgbClr val="000000"/>
                </a:solidFill>
                <a:latin typeface="Calibri"/>
              </a:rPr>
              <a:t>Рис. 2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386280" y="1806480"/>
            <a:ext cx="11449080" cy="131004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uk-UA" sz="2000">
                <a:solidFill>
                  <a:srgbClr val="000000"/>
                </a:solidFill>
                <a:latin typeface="Arial"/>
              </a:rPr>
              <a:t>б) як орган, який забезпечує задоволення певних потреб суспільства і держави. </a:t>
            </a:r>
            <a:r>
              <a:rPr b="1" lang="uk-UA" sz="2000">
                <a:solidFill>
                  <a:srgbClr val="000000"/>
                </a:solidFill>
                <a:latin typeface="Arial"/>
              </a:rPr>
              <a:t>Ці функції пов'язані, зокрема, з наданням управлінських послуг населенню і підлягають широкій децентралізації, </a:t>
            </a:r>
            <a:r>
              <a:rPr b="1" lang="uk-UA" sz="2000">
                <a:solidFill>
                  <a:srgbClr val="c00000"/>
                </a:solidFill>
                <a:latin typeface="Arial"/>
              </a:rPr>
              <a:t>в тому числі шляхом їх делегування окремим госпрозрахунковим підрозділам, підпорядкованим відповідному міністерству.</a:t>
            </a:r>
            <a:endParaRPr/>
          </a:p>
        </p:txBody>
      </p:sp>
      <p:sp>
        <p:nvSpPr>
          <p:cNvPr id="204" name="CustomShape 2"/>
          <p:cNvSpPr/>
          <p:nvPr/>
        </p:nvSpPr>
        <p:spPr>
          <a:xfrm>
            <a:off x="386280" y="378360"/>
            <a:ext cx="11449080" cy="100512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>
                <a:solidFill>
                  <a:srgbClr val="000000"/>
                </a:solidFill>
                <a:latin typeface="Calibri"/>
              </a:rPr>
              <a:t> </a:t>
            </a:r>
            <a:r>
              <a:rPr b="1" lang="uk-UA" sz="2000">
                <a:solidFill>
                  <a:srgbClr val="000000"/>
                </a:solidFill>
                <a:latin typeface="Arial"/>
              </a:rPr>
              <a:t>Указ Президента </a:t>
            </a:r>
            <a:endParaRPr/>
          </a:p>
          <a:p>
            <a:pPr algn="ctr">
              <a:lnSpc>
                <a:spcPct val="100000"/>
              </a:lnSpc>
            </a:pPr>
            <a:r>
              <a:rPr lang="uk-UA" sz="2000">
                <a:solidFill>
                  <a:srgbClr val="000000"/>
                </a:solidFill>
                <a:latin typeface="Arial"/>
              </a:rPr>
              <a:t>«Про заходи щодо впровадження </a:t>
            </a:r>
            <a:r>
              <a:rPr b="1" lang="uk-UA" sz="2000">
                <a:solidFill>
                  <a:srgbClr val="000000"/>
                </a:solidFill>
                <a:latin typeface="Arial"/>
              </a:rPr>
              <a:t>Концепції адміністративної реформи в Україні</a:t>
            </a:r>
            <a:r>
              <a:rPr lang="uk-UA" sz="2000">
                <a:solidFill>
                  <a:srgbClr val="000000"/>
                </a:solidFill>
                <a:latin typeface="Arial"/>
              </a:rPr>
              <a:t>» 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uk-UA" sz="2000">
                <a:solidFill>
                  <a:srgbClr val="000000"/>
                </a:solidFill>
                <a:latin typeface="Arial"/>
              </a:rPr>
              <a:t>від 22 липня 1998 року № 810/98 -  </a:t>
            </a:r>
            <a:r>
              <a:rPr b="1" i="1" lang="uk-UA" sz="20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205" name="CustomShape 3"/>
          <p:cNvSpPr/>
          <p:nvPr/>
        </p:nvSpPr>
        <p:spPr>
          <a:xfrm>
            <a:off x="386280" y="1396080"/>
            <a:ext cx="11337480" cy="395640"/>
          </a:xfrm>
          <a:prstGeom prst="rect">
            <a:avLst/>
          </a:prstGeom>
          <a:solidFill>
            <a:srgbClr val="ffff93"/>
          </a:solidFill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uk-UA" sz="2000">
                <a:solidFill>
                  <a:srgbClr val="000000"/>
                </a:solidFill>
                <a:latin typeface="Arial"/>
              </a:rPr>
              <a:t>У діяльності самого Міністерства потрібно чітко визначити і розмежувати його функції:</a:t>
            </a:r>
            <a:endParaRPr/>
          </a:p>
        </p:txBody>
      </p:sp>
      <p:sp>
        <p:nvSpPr>
          <p:cNvPr id="206" name="CustomShape 4"/>
          <p:cNvSpPr/>
          <p:nvPr/>
        </p:nvSpPr>
        <p:spPr>
          <a:xfrm>
            <a:off x="386280" y="3142440"/>
            <a:ext cx="11449080" cy="161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uk-UA" sz="2000">
                <a:solidFill>
                  <a:srgbClr val="000000"/>
                </a:solidFill>
                <a:latin typeface="Arial"/>
              </a:rPr>
              <a:t>державне управління здійснюється і поза межами функціонування виконавчої влади, наприклад, на рівні державних підприємств, установ і організацій. Завдяки цьому поняття «державне управління» за змістом ширше, ніж поняття «виконавча влада».</a:t>
            </a:r>
            <a:r>
              <a:rPr lang="uk-UA" sz="2000">
                <a:solidFill>
                  <a:srgbClr val="000000"/>
                </a:solidFill>
                <a:latin typeface="Arial"/>
              </a:rPr>
              <a:t> На сьогодні у системі МОЗ та Держлікслужби функціонують такі підприємства і установи, потенціал і ресурси яких використовують не на користь розвитку системи охорони здоров’я.</a:t>
            </a:r>
            <a:endParaRPr/>
          </a:p>
        </p:txBody>
      </p:sp>
      <p:sp>
        <p:nvSpPr>
          <p:cNvPr id="207" name="CustomShape 5"/>
          <p:cNvSpPr/>
          <p:nvPr/>
        </p:nvSpPr>
        <p:spPr>
          <a:xfrm>
            <a:off x="218880" y="4773600"/>
            <a:ext cx="11783880" cy="1927800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7000"/>
              </a:lnSpc>
            </a:pPr>
            <a:r>
              <a:rPr b="1" i="1" lang="uk-UA" sz="2000" u="sng">
                <a:solidFill>
                  <a:srgbClr val="c00000"/>
                </a:solidFill>
                <a:latin typeface="Times New Roman"/>
                <a:ea typeface="Times New Roman"/>
              </a:rPr>
              <a:t>Так є у ЄС, дивись</a:t>
            </a:r>
            <a:r>
              <a:rPr lang="uk-UA">
                <a:solidFill>
                  <a:srgbClr val="000000"/>
                </a:solidFill>
                <a:latin typeface="Times New Roman"/>
                <a:ea typeface="Times New Roman"/>
              </a:rPr>
              <a:t>: Розділ 6  ЗАКОНУ ПРО ЛІКАРСЬКІ ЗАСОБИ ЧЕХІЇ – Реалізація державного регулювання .</a:t>
            </a:r>
            <a:endParaRPr/>
          </a:p>
          <a:p>
            <a:pPr>
              <a:lnSpc>
                <a:spcPct val="107000"/>
              </a:lnSpc>
            </a:pPr>
            <a:r>
              <a:rPr b="1" lang="uk-UA" sz="2000">
                <a:solidFill>
                  <a:srgbClr val="000000"/>
                </a:solidFill>
                <a:latin typeface="Times New Roman"/>
                <a:ea typeface="Times New Roman"/>
              </a:rPr>
              <a:t>1) </a:t>
            </a:r>
            <a:r>
              <a:rPr lang="uk-UA">
                <a:solidFill>
                  <a:srgbClr val="000000"/>
                </a:solidFill>
                <a:latin typeface="Times New Roman"/>
                <a:ea typeface="Times New Roman"/>
              </a:rPr>
              <a:t>Державне </a:t>
            </a:r>
            <a:r>
              <a:rPr lang="uk-UA" sz="2000">
                <a:solidFill>
                  <a:srgbClr val="000000"/>
                </a:solidFill>
                <a:latin typeface="Times New Roman"/>
                <a:ea typeface="Times New Roman"/>
              </a:rPr>
              <a:t>регулювання у сфері лікарських засобів для людини здійснюють:</a:t>
            </a:r>
            <a:endParaRPr/>
          </a:p>
          <a:p>
            <a:pPr>
              <a:lnSpc>
                <a:spcPct val="107000"/>
              </a:lnSpc>
            </a:pPr>
            <a:r>
              <a:rPr b="1" lang="uk-UA" sz="2000">
                <a:solidFill>
                  <a:srgbClr val="000000"/>
                </a:solidFill>
                <a:latin typeface="Times New Roman"/>
                <a:ea typeface="Times New Roman"/>
              </a:rPr>
              <a:t>а) Міністерство охорони здоров'я ,</a:t>
            </a:r>
            <a:r>
              <a:rPr b="1" lang="uk-UA" sz="200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/>
          </a:p>
          <a:p>
            <a:pPr>
              <a:lnSpc>
                <a:spcPct val="107000"/>
              </a:lnSpc>
            </a:pPr>
            <a:r>
              <a:rPr b="1" lang="uk-UA" sz="2000">
                <a:solidFill>
                  <a:srgbClr val="000000"/>
                </a:solidFill>
                <a:latin typeface="Times New Roman"/>
                <a:ea typeface="Times New Roman"/>
              </a:rPr>
              <a:t>б) Міністерства внутрішніх справ, юстиції та оборони </a:t>
            </a:r>
            <a:r>
              <a:rPr b="1" lang="uk-UA" sz="200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/>
          </a:p>
          <a:p>
            <a:pPr>
              <a:lnSpc>
                <a:spcPct val="107000"/>
              </a:lnSpc>
            </a:pPr>
            <a:r>
              <a:rPr b="1" lang="uk-UA" sz="2000">
                <a:solidFill>
                  <a:srgbClr val="000000"/>
                </a:solidFill>
                <a:latin typeface="Times New Roman"/>
                <a:ea typeface="Times New Roman"/>
              </a:rPr>
              <a:t>с) Державний інститут по контролю лікарських засобів. – (</a:t>
            </a:r>
            <a:r>
              <a:rPr b="1" i="1" lang="uk-UA" sz="2000" u="sng">
                <a:solidFill>
                  <a:srgbClr val="c00000"/>
                </a:solidFill>
                <a:latin typeface="Times New Roman"/>
                <a:ea typeface="Times New Roman"/>
              </a:rPr>
              <a:t>в Україні ДЕЦ МОЗ України</a:t>
            </a:r>
            <a:r>
              <a:rPr b="1" lang="uk-UA" sz="200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/>
          </a:p>
          <a:p>
            <a:pPr>
              <a:lnSpc>
                <a:spcPct val="107000"/>
              </a:lnSpc>
            </a:pPr>
            <a:r>
              <a:rPr lang="uk-UA" sz="1200">
                <a:solidFill>
                  <a:srgbClr val="000000"/>
                </a:solidFill>
                <a:latin typeface="Times New Roman"/>
                <a:ea typeface="Calibri"/>
              </a:rPr>
              <a:t>*- </a:t>
            </a:r>
            <a:r>
              <a:rPr lang="uk-UA" sz="1400">
                <a:solidFill>
                  <a:srgbClr val="000000"/>
                </a:solidFill>
                <a:latin typeface="Times New Roman"/>
                <a:ea typeface="Times New Roman"/>
              </a:rPr>
              <a:t>Інспекція по контролю якості ліків при МВС, яка відбирає зразки і направляє на аналіз до інституту по контролю лікарських засобів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833480" y="2531880"/>
            <a:ext cx="2590560" cy="595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Times New Roman"/>
              </a:rPr>
              <a:t>Заява та Реєстраційні документи</a:t>
            </a:r>
            <a:endParaRPr/>
          </a:p>
        </p:txBody>
      </p:sp>
      <p:sp>
        <p:nvSpPr>
          <p:cNvPr id="209" name="CustomShape 2"/>
          <p:cNvSpPr/>
          <p:nvPr/>
        </p:nvSpPr>
        <p:spPr>
          <a:xfrm>
            <a:off x="4204080" y="3010680"/>
            <a:ext cx="2248560" cy="2047680"/>
          </a:xfrm>
          <a:prstGeom prst="ellipse">
            <a:avLst/>
          </a:prstGeom>
          <a:solidFill>
            <a:srgbClr val="ffffff"/>
          </a:solidFill>
          <a:ln w="28440">
            <a:solidFill>
              <a:srgbClr val="000000"/>
            </a:solidFill>
            <a:round/>
          </a:ln>
        </p:spPr>
      </p:sp>
      <p:sp>
        <p:nvSpPr>
          <p:cNvPr id="210" name="CustomShape 3"/>
          <p:cNvSpPr/>
          <p:nvPr/>
        </p:nvSpPr>
        <p:spPr>
          <a:xfrm>
            <a:off x="1862640" y="3308400"/>
            <a:ext cx="2304720" cy="344160"/>
          </a:xfrm>
          <a:prstGeom prst="rect">
            <a:avLst/>
          </a:prstGeom>
          <a:solidFill>
            <a:srgbClr val="fdeada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Calibri"/>
              </a:rPr>
              <a:t>Кошти за експертизу</a:t>
            </a:r>
            <a:endParaRPr/>
          </a:p>
        </p:txBody>
      </p:sp>
      <p:sp>
        <p:nvSpPr>
          <p:cNvPr id="211" name="CustomShape 4"/>
          <p:cNvSpPr/>
          <p:nvPr/>
        </p:nvSpPr>
        <p:spPr>
          <a:xfrm>
            <a:off x="4757760" y="3198240"/>
            <a:ext cx="1136160" cy="342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uk-UA" sz="1400">
                <a:solidFill>
                  <a:srgbClr val="000000"/>
                </a:solidFill>
                <a:latin typeface="Times New Roman"/>
              </a:rPr>
              <a:t>ДЕЦ МОЗ</a:t>
            </a:r>
            <a:endParaRPr/>
          </a:p>
        </p:txBody>
      </p:sp>
      <p:sp>
        <p:nvSpPr>
          <p:cNvPr id="212" name="CustomShape 5"/>
          <p:cNvSpPr/>
          <p:nvPr/>
        </p:nvSpPr>
        <p:spPr>
          <a:xfrm>
            <a:off x="4614840" y="4294800"/>
            <a:ext cx="1828440" cy="444240"/>
          </a:xfrm>
          <a:prstGeom prst="rect">
            <a:avLst/>
          </a:prstGeom>
          <a:solidFill>
            <a:srgbClr val="e6e0ec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штатні експерти</a:t>
            </a:r>
            <a:endParaRPr/>
          </a:p>
        </p:txBody>
      </p:sp>
      <p:sp>
        <p:nvSpPr>
          <p:cNvPr id="213" name="CustomShape 6"/>
          <p:cNvSpPr/>
          <p:nvPr/>
        </p:nvSpPr>
        <p:spPr>
          <a:xfrm>
            <a:off x="4401720" y="3528360"/>
            <a:ext cx="1828440" cy="571320"/>
          </a:xfrm>
          <a:prstGeom prst="rect">
            <a:avLst/>
          </a:prstGeom>
          <a:solidFill>
            <a:srgbClr val="ebf1de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Експертні послуги</a:t>
            </a:r>
            <a:endParaRPr/>
          </a:p>
        </p:txBody>
      </p:sp>
      <p:sp>
        <p:nvSpPr>
          <p:cNvPr id="214" name="CustomShape 7"/>
          <p:cNvSpPr/>
          <p:nvPr/>
        </p:nvSpPr>
        <p:spPr>
          <a:xfrm>
            <a:off x="627840" y="2975040"/>
            <a:ext cx="1087200" cy="372600"/>
          </a:xfrm>
          <a:prstGeom prst="rect">
            <a:avLst/>
          </a:prstGeom>
          <a:solidFill>
            <a:srgbClr val="fdeada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uk-UA" sz="1600">
                <a:solidFill>
                  <a:srgbClr val="000000"/>
                </a:solidFill>
                <a:latin typeface="Times New Roman"/>
              </a:rPr>
              <a:t>ФІРМА</a:t>
            </a:r>
            <a:endParaRPr/>
          </a:p>
        </p:txBody>
      </p:sp>
      <p:sp>
        <p:nvSpPr>
          <p:cNvPr id="215" name="CustomShape 8"/>
          <p:cNvSpPr/>
          <p:nvPr/>
        </p:nvSpPr>
        <p:spPr>
          <a:xfrm>
            <a:off x="318600" y="4302720"/>
            <a:ext cx="1791000" cy="864720"/>
          </a:xfrm>
          <a:prstGeom prst="rect">
            <a:avLst/>
          </a:prstGeom>
          <a:solidFill>
            <a:srgbClr val="ccc1da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uk-UA">
                <a:solidFill>
                  <a:srgbClr val="000000"/>
                </a:solidFill>
                <a:latin typeface="Times New Roman"/>
              </a:rPr>
              <a:t>МОЗ затвердження наказу</a:t>
            </a:r>
            <a:endParaRPr/>
          </a:p>
        </p:txBody>
      </p:sp>
      <p:sp>
        <p:nvSpPr>
          <p:cNvPr id="216" name="CustomShape 9"/>
          <p:cNvSpPr/>
          <p:nvPr/>
        </p:nvSpPr>
        <p:spPr>
          <a:xfrm>
            <a:off x="94320" y="39600"/>
            <a:ext cx="11876760" cy="1005120"/>
          </a:xfrm>
          <a:prstGeom prst="rect">
            <a:avLst/>
          </a:prstGeom>
          <a:solidFill>
            <a:srgbClr val="b4fafe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>
                <a:solidFill>
                  <a:srgbClr val="000000"/>
                </a:solidFill>
                <a:latin typeface="Arial"/>
              </a:rPr>
              <a:t>Була відпрацьована Схема функціонування та матеріальних потоків  на прикладі ДЕЦ МОЗ та відповідно до  Указу Президента від 22.07.1998 р. № 810/98 щодо втілення адміністративної реформи – постанова КМУ № 376 від 26.05.2005 р. (ст.7 – проекту № 2162)</a:t>
            </a:r>
            <a:endParaRPr/>
          </a:p>
        </p:txBody>
      </p:sp>
      <p:sp>
        <p:nvSpPr>
          <p:cNvPr id="217" name="CustomShape 10"/>
          <p:cNvSpPr/>
          <p:nvPr/>
        </p:nvSpPr>
        <p:spPr>
          <a:xfrm>
            <a:off x="0" y="1093320"/>
            <a:ext cx="7678440" cy="33372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Виконавчі механізми та внутрішні ресурси системи охорони здоров'я !!!</a:t>
            </a:r>
            <a:endParaRPr/>
          </a:p>
        </p:txBody>
      </p:sp>
      <p:sp>
        <p:nvSpPr>
          <p:cNvPr id="218" name="CustomShape 11"/>
          <p:cNvSpPr/>
          <p:nvPr/>
        </p:nvSpPr>
        <p:spPr>
          <a:xfrm>
            <a:off x="3008880" y="5663520"/>
            <a:ext cx="2332800" cy="5770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Консультаційні групи по нозологіям</a:t>
            </a:r>
            <a:endParaRPr/>
          </a:p>
        </p:txBody>
      </p:sp>
      <p:sp>
        <p:nvSpPr>
          <p:cNvPr id="219" name="CustomShape 12"/>
          <p:cNvSpPr/>
          <p:nvPr/>
        </p:nvSpPr>
        <p:spPr>
          <a:xfrm>
            <a:off x="521640" y="1704600"/>
            <a:ext cx="3497040" cy="655560"/>
          </a:xfrm>
          <a:prstGeom prst="ellipse">
            <a:avLst/>
          </a:prstGeom>
          <a:solidFill>
            <a:srgbClr val="fdeada"/>
          </a:solidFill>
          <a:ln w="25560">
            <a:solidFill>
              <a:srgbClr val="3a5f8b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Платні послуги - Експертні роботи </a:t>
            </a:r>
            <a:endParaRPr/>
          </a:p>
        </p:txBody>
      </p:sp>
      <p:sp>
        <p:nvSpPr>
          <p:cNvPr id="220" name="CustomShape 13"/>
          <p:cNvSpPr/>
          <p:nvPr/>
        </p:nvSpPr>
        <p:spPr>
          <a:xfrm>
            <a:off x="5987520" y="1449000"/>
            <a:ext cx="4569840" cy="655560"/>
          </a:xfrm>
          <a:prstGeom prst="ellipse">
            <a:avLst/>
          </a:prstGeom>
          <a:solidFill>
            <a:srgbClr val="fed2fb"/>
          </a:solidFill>
          <a:ln w="25560">
            <a:solidFill>
              <a:srgbClr val="3a5f8b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Забезпечення лікувального процесу за кошти від послуг</a:t>
            </a:r>
            <a:endParaRPr/>
          </a:p>
        </p:txBody>
      </p:sp>
      <p:sp>
        <p:nvSpPr>
          <p:cNvPr id="221" name="CustomShape 14"/>
          <p:cNvSpPr/>
          <p:nvPr/>
        </p:nvSpPr>
        <p:spPr>
          <a:xfrm>
            <a:off x="642240" y="5639040"/>
            <a:ext cx="2283480" cy="5770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Держлікслужба -  підтвердження GMP</a:t>
            </a:r>
            <a:endParaRPr/>
          </a:p>
        </p:txBody>
      </p:sp>
      <p:sp>
        <p:nvSpPr>
          <p:cNvPr id="222" name="CustomShape 15"/>
          <p:cNvSpPr/>
          <p:nvPr/>
        </p:nvSpPr>
        <p:spPr>
          <a:xfrm flipV="1">
            <a:off x="2562120" y="4956840"/>
            <a:ext cx="2174760" cy="685080"/>
          </a:xfrm>
          <a:prstGeom prst="straightConnector1">
            <a:avLst/>
          </a:prstGeom>
          <a:noFill/>
          <a:ln w="19080">
            <a:solidFill>
              <a:srgbClr val="002060"/>
            </a:solidFill>
            <a:round/>
            <a:tailEnd len="med" type="arrow" w="med"/>
          </a:ln>
        </p:spPr>
      </p:sp>
      <p:sp>
        <p:nvSpPr>
          <p:cNvPr id="223" name="CustomShape 16"/>
          <p:cNvSpPr/>
          <p:nvPr/>
        </p:nvSpPr>
        <p:spPr>
          <a:xfrm>
            <a:off x="4909320" y="4750920"/>
            <a:ext cx="1548360" cy="5713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400">
                <a:solidFill>
                  <a:srgbClr val="000000"/>
                </a:solidFill>
                <a:latin typeface="Arial"/>
              </a:rPr>
              <a:t>Окремі частини досьє</a:t>
            </a:r>
            <a:endParaRPr/>
          </a:p>
        </p:txBody>
      </p:sp>
      <p:sp>
        <p:nvSpPr>
          <p:cNvPr id="224" name="CustomShape 17"/>
          <p:cNvSpPr/>
          <p:nvPr/>
        </p:nvSpPr>
        <p:spPr>
          <a:xfrm rot="17845200">
            <a:off x="4177800" y="1518840"/>
            <a:ext cx="548280" cy="1180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deada"/>
          </a:solidFill>
          <a:ln w="25560">
            <a:solidFill>
              <a:srgbClr val="3a5f8b"/>
            </a:solidFill>
            <a:round/>
          </a:ln>
        </p:spPr>
      </p:sp>
      <p:sp>
        <p:nvSpPr>
          <p:cNvPr id="225" name="CustomShape 18"/>
          <p:cNvSpPr/>
          <p:nvPr/>
        </p:nvSpPr>
        <p:spPr>
          <a:xfrm rot="13383000">
            <a:off x="5232960" y="1391040"/>
            <a:ext cx="548280" cy="1180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d1b8dc"/>
          </a:solidFill>
          <a:ln w="25560">
            <a:solidFill>
              <a:srgbClr val="3a5f8b"/>
            </a:solidFill>
            <a:round/>
          </a:ln>
        </p:spPr>
      </p:sp>
      <p:sp>
        <p:nvSpPr>
          <p:cNvPr id="226" name="Line 19"/>
          <p:cNvSpPr/>
          <p:nvPr/>
        </p:nvSpPr>
        <p:spPr>
          <a:xfrm flipV="1">
            <a:off x="5706720" y="5344560"/>
            <a:ext cx="0" cy="294480"/>
          </a:xfrm>
          <a:prstGeom prst="line">
            <a:avLst/>
          </a:prstGeom>
          <a:ln w="1908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</p:sp>
      <p:pic>
        <p:nvPicPr>
          <p:cNvPr id="227" name="Рисунок 40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017560" y="4194360"/>
            <a:ext cx="3999240" cy="2508120"/>
          </a:xfrm>
          <a:prstGeom prst="rect">
            <a:avLst/>
          </a:prstGeom>
          <a:ln>
            <a:noFill/>
          </a:ln>
        </p:spPr>
      </p:pic>
      <p:sp>
        <p:nvSpPr>
          <p:cNvPr id="228" name="CustomShape 20"/>
          <p:cNvSpPr/>
          <p:nvPr/>
        </p:nvSpPr>
        <p:spPr>
          <a:xfrm>
            <a:off x="2110320" y="4307400"/>
            <a:ext cx="1714320" cy="856800"/>
          </a:xfrm>
          <a:prstGeom prst="rect">
            <a:avLst/>
          </a:prstGeom>
          <a:solidFill>
            <a:srgbClr val="ccc1da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400">
                <a:solidFill>
                  <a:srgbClr val="000000"/>
                </a:solidFill>
                <a:latin typeface="Arial"/>
              </a:rPr>
              <a:t>Проект наказу МОЗ по реєстрації</a:t>
            </a:r>
            <a:endParaRPr/>
          </a:p>
        </p:txBody>
      </p:sp>
      <p:sp>
        <p:nvSpPr>
          <p:cNvPr id="229" name="CustomShape 21"/>
          <p:cNvSpPr/>
          <p:nvPr/>
        </p:nvSpPr>
        <p:spPr>
          <a:xfrm rot="16200000">
            <a:off x="4039200" y="4011840"/>
            <a:ext cx="302400" cy="745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8440">
            <a:solidFill>
              <a:srgbClr val="ff0000"/>
            </a:solidFill>
            <a:round/>
          </a:ln>
        </p:spPr>
      </p:sp>
      <p:sp>
        <p:nvSpPr>
          <p:cNvPr id="230" name="CustomShape 22"/>
          <p:cNvSpPr/>
          <p:nvPr/>
        </p:nvSpPr>
        <p:spPr>
          <a:xfrm>
            <a:off x="4541040" y="2502720"/>
            <a:ext cx="1298160" cy="493560"/>
          </a:xfrm>
          <a:prstGeom prst="ellipse">
            <a:avLst/>
          </a:prstGeom>
          <a:solidFill>
            <a:srgbClr val="fdeada"/>
          </a:solidFill>
          <a:ln w="25560">
            <a:solidFill>
              <a:srgbClr val="3a5f8b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uk-UA">
                <a:solidFill>
                  <a:srgbClr val="000000"/>
                </a:solidFill>
                <a:latin typeface="Arial"/>
              </a:rPr>
              <a:t>Гроші</a:t>
            </a:r>
            <a:endParaRPr/>
          </a:p>
        </p:txBody>
      </p:sp>
      <p:sp>
        <p:nvSpPr>
          <p:cNvPr id="231" name="CustomShape 23"/>
          <p:cNvSpPr/>
          <p:nvPr/>
        </p:nvSpPr>
        <p:spPr>
          <a:xfrm rot="5400000">
            <a:off x="4062960" y="4293000"/>
            <a:ext cx="297360" cy="745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8440">
            <a:solidFill>
              <a:srgbClr val="ff0000"/>
            </a:solidFill>
            <a:round/>
          </a:ln>
        </p:spPr>
      </p:sp>
      <p:sp>
        <p:nvSpPr>
          <p:cNvPr id="232" name="CustomShape 24"/>
          <p:cNvSpPr/>
          <p:nvPr/>
        </p:nvSpPr>
        <p:spPr>
          <a:xfrm>
            <a:off x="3515400" y="3881520"/>
            <a:ext cx="585720" cy="1519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233" name="CustomShape 25"/>
          <p:cNvSpPr/>
          <p:nvPr/>
        </p:nvSpPr>
        <p:spPr>
          <a:xfrm>
            <a:off x="1699200" y="3143520"/>
            <a:ext cx="2755800" cy="121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234" name="CustomShape 26"/>
          <p:cNvSpPr/>
          <p:nvPr/>
        </p:nvSpPr>
        <p:spPr>
          <a:xfrm rot="5400000">
            <a:off x="1059120" y="3523320"/>
            <a:ext cx="503280" cy="153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235" name="CustomShape 27"/>
          <p:cNvSpPr/>
          <p:nvPr/>
        </p:nvSpPr>
        <p:spPr>
          <a:xfrm>
            <a:off x="885240" y="3808440"/>
            <a:ext cx="2635560" cy="342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uk-UA" sz="1400">
                <a:solidFill>
                  <a:srgbClr val="000000"/>
                </a:solidFill>
                <a:latin typeface="Arial"/>
              </a:rPr>
              <a:t>Реєстраційне посвідчення</a:t>
            </a:r>
            <a:endParaRPr/>
          </a:p>
        </p:txBody>
      </p:sp>
      <p:sp>
        <p:nvSpPr>
          <p:cNvPr id="236" name="CustomShape 28"/>
          <p:cNvSpPr/>
          <p:nvPr/>
        </p:nvSpPr>
        <p:spPr>
          <a:xfrm>
            <a:off x="1469880" y="6397560"/>
            <a:ext cx="2511360" cy="3646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uk-UA">
                <a:solidFill>
                  <a:srgbClr val="000000"/>
                </a:solidFill>
                <a:latin typeface="Arial"/>
              </a:rPr>
              <a:t>ВЗАЄМОДІЯ з МОЗ</a:t>
            </a:r>
            <a:endParaRPr/>
          </a:p>
        </p:txBody>
      </p:sp>
      <p:sp>
        <p:nvSpPr>
          <p:cNvPr id="237" name="CustomShape 29"/>
          <p:cNvSpPr/>
          <p:nvPr/>
        </p:nvSpPr>
        <p:spPr>
          <a:xfrm rot="16200000">
            <a:off x="816840" y="6296760"/>
            <a:ext cx="302400" cy="745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8440">
            <a:solidFill>
              <a:srgbClr val="ff0000"/>
            </a:solidFill>
            <a:round/>
          </a:ln>
        </p:spPr>
      </p:sp>
      <p:sp>
        <p:nvSpPr>
          <p:cNvPr id="238" name="CustomShape 30"/>
          <p:cNvSpPr/>
          <p:nvPr/>
        </p:nvSpPr>
        <p:spPr>
          <a:xfrm rot="5400000">
            <a:off x="736560" y="6046920"/>
            <a:ext cx="297360" cy="745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8440">
            <a:solidFill>
              <a:srgbClr val="ff0000"/>
            </a:solidFill>
            <a:round/>
          </a:ln>
        </p:spPr>
      </p:sp>
      <p:sp>
        <p:nvSpPr>
          <p:cNvPr id="239" name="CustomShape 31"/>
          <p:cNvSpPr/>
          <p:nvPr/>
        </p:nvSpPr>
        <p:spPr>
          <a:xfrm>
            <a:off x="6028560" y="6492960"/>
            <a:ext cx="6040080" cy="364680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uk-UA">
                <a:solidFill>
                  <a:srgbClr val="000000"/>
                </a:solidFill>
                <a:latin typeface="Arial"/>
              </a:rPr>
              <a:t>Формулярна система-наказ МОЗ від </a:t>
            </a:r>
            <a:r>
              <a:rPr b="1" i="1" lang="uk-UA">
                <a:solidFill>
                  <a:srgbClr val="000000"/>
                </a:solidFill>
                <a:latin typeface="Arial"/>
              </a:rPr>
              <a:t>22.07.09 № 529</a:t>
            </a:r>
            <a:endParaRPr/>
          </a:p>
        </p:txBody>
      </p:sp>
      <p:sp>
        <p:nvSpPr>
          <p:cNvPr id="240" name="CustomShape 32"/>
          <p:cNvSpPr/>
          <p:nvPr/>
        </p:nvSpPr>
        <p:spPr>
          <a:xfrm>
            <a:off x="8733960" y="3369960"/>
            <a:ext cx="3308760" cy="820440"/>
          </a:xfrm>
          <a:prstGeom prst="rect">
            <a:avLst/>
          </a:prstGeom>
          <a:solidFill>
            <a:srgbClr val="ffcc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Після реєстраційний моніторинг ефективності та безпеки ЛЗ - Фармаконагляд</a:t>
            </a:r>
            <a:endParaRPr/>
          </a:p>
        </p:txBody>
      </p:sp>
      <p:sp>
        <p:nvSpPr>
          <p:cNvPr id="241" name="CustomShape 33"/>
          <p:cNvSpPr/>
          <p:nvPr/>
        </p:nvSpPr>
        <p:spPr>
          <a:xfrm>
            <a:off x="6028560" y="2488320"/>
            <a:ext cx="5971320" cy="820440"/>
          </a:xfrm>
          <a:prstGeom prst="rect">
            <a:avLst/>
          </a:prstGeom>
          <a:solidFill>
            <a:srgbClr val="f8fdb1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раціональне застосування лікарських засобів (протоколи, настанови (GPP) реєстри, формуляри, їх втілення)</a:t>
            </a:r>
            <a:endParaRPr/>
          </a:p>
        </p:txBody>
      </p:sp>
      <p:sp>
        <p:nvSpPr>
          <p:cNvPr id="242" name="Line 34"/>
          <p:cNvSpPr/>
          <p:nvPr/>
        </p:nvSpPr>
        <p:spPr>
          <a:xfrm>
            <a:off x="6915600" y="3928320"/>
            <a:ext cx="0" cy="1728360"/>
          </a:xfrm>
          <a:prstGeom prst="line">
            <a:avLst/>
          </a:prstGeom>
          <a:ln w="2844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243" name="CustomShape 35"/>
          <p:cNvSpPr/>
          <p:nvPr/>
        </p:nvSpPr>
        <p:spPr>
          <a:xfrm>
            <a:off x="5450040" y="5668200"/>
            <a:ext cx="2367720" cy="555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позаштатні експерти по нозологіям </a:t>
            </a:r>
            <a:endParaRPr/>
          </a:p>
        </p:txBody>
      </p:sp>
      <p:sp>
        <p:nvSpPr>
          <p:cNvPr id="244" name="Line 36"/>
          <p:cNvSpPr/>
          <p:nvPr/>
        </p:nvSpPr>
        <p:spPr>
          <a:xfrm flipV="1">
            <a:off x="5036040" y="5348520"/>
            <a:ext cx="0" cy="294120"/>
          </a:xfrm>
          <a:prstGeom prst="line">
            <a:avLst/>
          </a:prstGeom>
          <a:ln w="1908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245" name="CustomShape 37"/>
          <p:cNvSpPr/>
          <p:nvPr/>
        </p:nvSpPr>
        <p:spPr>
          <a:xfrm>
            <a:off x="6482520" y="3350520"/>
            <a:ext cx="2121480" cy="577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uk-UA" sz="16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246" name="CustomShape 38"/>
          <p:cNvSpPr/>
          <p:nvPr/>
        </p:nvSpPr>
        <p:spPr>
          <a:xfrm>
            <a:off x="7656840" y="1079640"/>
            <a:ext cx="44395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>
                <a:solidFill>
                  <a:srgbClr val="000000"/>
                </a:solidFill>
                <a:latin typeface="Arial"/>
              </a:rPr>
              <a:t>Наказ  МОЗ № 113 від 15.02.2010</a:t>
            </a:r>
            <a:endParaRPr/>
          </a:p>
        </p:txBody>
      </p:sp>
      <p:sp>
        <p:nvSpPr>
          <p:cNvPr id="247" name="CustomShape 39"/>
          <p:cNvSpPr/>
          <p:nvPr/>
        </p:nvSpPr>
        <p:spPr>
          <a:xfrm>
            <a:off x="6028560" y="2133720"/>
            <a:ext cx="5971320" cy="333720"/>
          </a:xfrm>
          <a:prstGeom prst="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Департамет медичних та фармацевтичних послуг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Рисунок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95440" y="538200"/>
            <a:ext cx="11000880" cy="5781240"/>
          </a:xfrm>
          <a:prstGeom prst="rect">
            <a:avLst/>
          </a:prstGeom>
          <a:ln>
            <a:noFill/>
          </a:ln>
        </p:spPr>
      </p:pic>
      <p:sp>
        <p:nvSpPr>
          <p:cNvPr id="249" name="CustomShape 1"/>
          <p:cNvSpPr/>
          <p:nvPr/>
        </p:nvSpPr>
        <p:spPr>
          <a:xfrm>
            <a:off x="394560" y="168840"/>
            <a:ext cx="1163736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>
                <a:solidFill>
                  <a:srgbClr val="000000"/>
                </a:solidFill>
                <a:latin typeface="Arial"/>
              </a:rPr>
              <a:t>ДИНАМІКА РЕФОРМУВАННЯ ЦЕНТРАЛЬНИХ ОРГАНІВ ВИКОНАЧОЇ ВЛАДИ В УКРАЇНІ </a:t>
            </a:r>
            <a:endParaRPr/>
          </a:p>
        </p:txBody>
      </p:sp>
      <p:sp>
        <p:nvSpPr>
          <p:cNvPr id="250" name="CustomShape 2"/>
          <p:cNvSpPr/>
          <p:nvPr/>
        </p:nvSpPr>
        <p:spPr>
          <a:xfrm>
            <a:off x="3363480" y="3930840"/>
            <a:ext cx="357120" cy="272880"/>
          </a:xfrm>
          <a:prstGeom prst="rect">
            <a:avLst/>
          </a:prstGeom>
          <a:solidFill>
            <a:srgbClr val="fd9e73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uk-UA" sz="1200">
                <a:solidFill>
                  <a:srgbClr val="000000"/>
                </a:solidFill>
                <a:latin typeface="Arial"/>
              </a:rPr>
              <a:t>21</a:t>
            </a:r>
            <a:endParaRPr/>
          </a:p>
        </p:txBody>
      </p:sp>
      <p:sp>
        <p:nvSpPr>
          <p:cNvPr id="251" name="CustomShape 3"/>
          <p:cNvSpPr/>
          <p:nvPr/>
        </p:nvSpPr>
        <p:spPr>
          <a:xfrm>
            <a:off x="3542040" y="4208040"/>
            <a:ext cx="360" cy="279720"/>
          </a:xfrm>
          <a:prstGeom prst="straightConnector1">
            <a:avLst/>
          </a:prstGeom>
          <a:noFill/>
          <a:ln w="28440">
            <a:solidFill>
              <a:srgbClr val="ff0000"/>
            </a:solidFill>
            <a:miter/>
            <a:tailEnd len="med" type="triangle" w="med"/>
          </a:ln>
        </p:spPr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134640" y="24480"/>
            <a:ext cx="11922480" cy="672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7000"/>
              </a:lnSpc>
            </a:pPr>
            <a:r>
              <a:rPr b="1" lang="uk-UA" sz="2000">
                <a:solidFill>
                  <a:srgbClr val="000000"/>
                </a:solidFill>
                <a:latin typeface="Times New Roman"/>
                <a:ea typeface="Times New Roman"/>
              </a:rPr>
              <a:t>ЗАКОН УКРАЇНИ  від </a:t>
            </a:r>
            <a:r>
              <a:rPr b="1" lang="uk-UA">
                <a:solidFill>
                  <a:srgbClr val="000000"/>
                </a:solidFill>
                <a:latin typeface="Calibri"/>
                <a:ea typeface="Times New Roman"/>
              </a:rPr>
              <a:t>6 вересня 2012 року N 5203-VI</a:t>
            </a:r>
            <a:endParaRPr/>
          </a:p>
          <a:p>
            <a:pPr algn="ctr">
              <a:lnSpc>
                <a:spcPct val="107000"/>
              </a:lnSpc>
            </a:pPr>
            <a:r>
              <a:rPr b="1" lang="uk-UA" sz="2000">
                <a:solidFill>
                  <a:srgbClr val="000000"/>
                </a:solidFill>
                <a:latin typeface="Times New Roman"/>
                <a:ea typeface="Times New Roman"/>
              </a:rPr>
              <a:t>Про адміністративні послуги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uk-UA" sz="2000">
                <a:solidFill>
                  <a:srgbClr val="000000"/>
                </a:solidFill>
                <a:latin typeface="Times New Roman"/>
                <a:ea typeface="Times New Roman"/>
              </a:rPr>
              <a:t>Стаття 1. Визначення термінів</a:t>
            </a:r>
            <a:endParaRPr/>
          </a:p>
          <a:p>
            <a:pPr algn="just">
              <a:lnSpc>
                <a:spcPct val="100000"/>
              </a:lnSpc>
            </a:pPr>
            <a:r>
              <a:rPr lang="uk-UA" sz="2000">
                <a:solidFill>
                  <a:srgbClr val="000000"/>
                </a:solidFill>
                <a:latin typeface="Times New Roman"/>
                <a:ea typeface="Times New Roman"/>
              </a:rPr>
              <a:t>1) адміністративна послуга - результат здійснення владних повноважень суб'єктом надання адміністративних послуг за заявою фізичної або юридичної особи, спрямований на набуття, зміну чи припинення прав та/або обов'язків такої особи відповідно до закону;</a:t>
            </a:r>
            <a:endParaRPr/>
          </a:p>
          <a:p>
            <a:pPr algn="ctr">
              <a:lnSpc>
                <a:spcPct val="107000"/>
              </a:lnSpc>
            </a:pPr>
            <a:r>
              <a:rPr b="1" lang="uk-UA" sz="2000">
                <a:solidFill>
                  <a:srgbClr val="000000"/>
                </a:solidFill>
                <a:latin typeface="Times New Roman"/>
                <a:ea typeface="Times New Roman"/>
              </a:rPr>
              <a:t>Стаття 5. Основні вимоги до регулювання надання адміністративних послуг</a:t>
            </a:r>
            <a:endParaRPr/>
          </a:p>
          <a:p>
            <a:pPr>
              <a:lnSpc>
                <a:spcPct val="107000"/>
              </a:lnSpc>
              <a:buFont typeface="Calibri"/>
              <a:buAutoNum type="arabicPeriod"/>
            </a:pPr>
            <a:r>
              <a:rPr b="1" i="1" lang="uk-UA" sz="2000">
                <a:solidFill>
                  <a:srgbClr val="000000"/>
                </a:solidFill>
                <a:latin typeface="Times New Roman"/>
                <a:ea typeface="Times New Roman"/>
              </a:rPr>
              <a:t>Виключно законами,</a:t>
            </a:r>
            <a:r>
              <a:rPr lang="uk-UA" sz="2000">
                <a:solidFill>
                  <a:srgbClr val="000000"/>
                </a:solidFill>
                <a:latin typeface="Times New Roman"/>
                <a:ea typeface="Times New Roman"/>
              </a:rPr>
              <a:t> які регулюють суспільні відносини щодо надання адміністративних послуг, встановлюються:</a:t>
            </a:r>
            <a:endParaRPr/>
          </a:p>
          <a:p>
            <a:pPr>
              <a:lnSpc>
                <a:spcPct val="107000"/>
              </a:lnSpc>
              <a:buFont typeface="Times New Roman"/>
              <a:buChar char="-"/>
            </a:pPr>
            <a:r>
              <a:rPr b="1" i="1" lang="uk-UA" sz="2000">
                <a:solidFill>
                  <a:srgbClr val="000000"/>
                </a:solidFill>
                <a:latin typeface="Times New Roman"/>
                <a:ea typeface="Times New Roman"/>
              </a:rPr>
              <a:t>суб'єкт надання адміністративної послуги та його повноваження</a:t>
            </a:r>
            <a:r>
              <a:rPr lang="uk-UA" sz="2000">
                <a:solidFill>
                  <a:srgbClr val="000000"/>
                </a:solidFill>
                <a:latin typeface="Times New Roman"/>
                <a:ea typeface="Times New Roman"/>
              </a:rPr>
              <a:t> щодо надання адміністративної послуги;</a:t>
            </a:r>
            <a:endParaRPr/>
          </a:p>
          <a:p>
            <a:pPr algn="just">
              <a:lnSpc>
                <a:spcPct val="100000"/>
              </a:lnSpc>
            </a:pPr>
            <a:r>
              <a:rPr b="1" i="1" lang="uk-UA" sz="2000">
                <a:solidFill>
                  <a:srgbClr val="000000"/>
                </a:solidFill>
                <a:latin typeface="Times New Roman"/>
                <a:ea typeface="Times New Roman"/>
              </a:rPr>
              <a:t>2. Адміністративні послуги визначаються виключно законом</a:t>
            </a:r>
            <a:r>
              <a:rPr lang="uk-UA" sz="200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000">
                <a:solidFill>
                  <a:srgbClr val="000000"/>
                </a:solidFill>
                <a:latin typeface="Times New Roman"/>
                <a:ea typeface="Times New Roman"/>
              </a:rPr>
              <a:t>Наказ Міністерства охорони здоров'я України від 26 серпня 2005 року N 426,  зареєстрований в Міністерстві юстиції України 19 вересня 2005 р. за N 1069/11349 (</a:t>
            </a:r>
            <a:r>
              <a:rPr lang="uk-UA" sz="2000">
                <a:solidFill>
                  <a:srgbClr val="000000"/>
                </a:solidFill>
                <a:latin typeface="Times New Roman"/>
                <a:ea typeface="Times New Roman"/>
              </a:rPr>
              <a:t>у останні редакції) «Про затвердження </a:t>
            </a:r>
            <a:r>
              <a:rPr b="1" lang="uk-UA" sz="2000">
                <a:solidFill>
                  <a:srgbClr val="000000"/>
                </a:solidFill>
                <a:latin typeface="Times New Roman"/>
                <a:ea typeface="Times New Roman"/>
              </a:rPr>
              <a:t>Порядку</a:t>
            </a:r>
            <a:r>
              <a:rPr lang="uk-UA" sz="2000">
                <a:solidFill>
                  <a:srgbClr val="000000"/>
                </a:solidFill>
                <a:latin typeface="Times New Roman"/>
                <a:ea typeface="Times New Roman"/>
              </a:rPr>
              <a:t> проведення експертизи реєстраційних матеріалів на лікарські засоби ….»</a:t>
            </a:r>
            <a:endParaRPr/>
          </a:p>
          <a:p>
            <a:pPr>
              <a:lnSpc>
                <a:spcPct val="100000"/>
              </a:lnSpc>
            </a:pPr>
            <a:r>
              <a:rPr lang="uk-UA" sz="2000">
                <a:solidFill>
                  <a:srgbClr val="000000"/>
                </a:solidFill>
                <a:latin typeface="Times New Roman"/>
                <a:ea typeface="Times New Roman"/>
              </a:rPr>
              <a:t>1. У </a:t>
            </a:r>
            <a:r>
              <a:rPr b="1" i="1" lang="uk-UA" sz="2000">
                <a:solidFill>
                  <a:srgbClr val="000000"/>
                </a:solidFill>
                <a:latin typeface="Times New Roman"/>
                <a:ea typeface="Times New Roman"/>
              </a:rPr>
              <a:t>Порядку</a:t>
            </a:r>
            <a:r>
              <a:rPr lang="uk-UA" sz="2000">
                <a:solidFill>
                  <a:srgbClr val="000000"/>
                </a:solidFill>
                <a:latin typeface="Times New Roman"/>
                <a:ea typeface="Times New Roman"/>
              </a:rPr>
              <a:t> наведені нижче терміни вживаються у таких значеннях:</a:t>
            </a:r>
            <a:endParaRPr/>
          </a:p>
          <a:p>
            <a:pPr>
              <a:lnSpc>
                <a:spcPct val="100000"/>
              </a:lnSpc>
            </a:pPr>
            <a:r>
              <a:rPr lang="uk-UA" sz="2000">
                <a:solidFill>
                  <a:srgbClr val="000000"/>
                </a:solidFill>
                <a:latin typeface="Times New Roman"/>
                <a:ea typeface="Times New Roman"/>
              </a:rPr>
              <a:t>50) реєстраційне посвідчення на лікарський засіб (медичний імунобіологічний препарат) - </a:t>
            </a:r>
            <a:r>
              <a:rPr b="1" i="1" lang="uk-UA" sz="2000">
                <a:solidFill>
                  <a:srgbClr val="000000"/>
                </a:solidFill>
                <a:latin typeface="Times New Roman"/>
                <a:ea typeface="Times New Roman"/>
              </a:rPr>
              <a:t>документ, у якому міститься інформація про лікарський засіб</a:t>
            </a:r>
            <a:r>
              <a:rPr lang="uk-UA" sz="2000">
                <a:solidFill>
                  <a:srgbClr val="000000"/>
                </a:solidFill>
                <a:latin typeface="Times New Roman"/>
                <a:ea typeface="Times New Roman"/>
              </a:rPr>
              <a:t> (медичний імунобіологічний препарат), зареєстрований в Україні та внесений до Державного реєстру лікарських засобів України та міжвідомчої бази даних про зареєстровані в Україні лікарські засоби;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5655960" y="2959560"/>
            <a:ext cx="1942920" cy="1901520"/>
          </a:xfrm>
          <a:prstGeom prst="ellipse">
            <a:avLst/>
          </a:prstGeom>
          <a:solidFill>
            <a:srgbClr val="ffffff"/>
          </a:solidFill>
          <a:ln w="28440">
            <a:solidFill>
              <a:srgbClr val="000000"/>
            </a:solidFill>
            <a:round/>
          </a:ln>
        </p:spPr>
      </p:sp>
      <p:sp>
        <p:nvSpPr>
          <p:cNvPr id="254" name="CustomShape 2"/>
          <p:cNvSpPr/>
          <p:nvPr/>
        </p:nvSpPr>
        <p:spPr>
          <a:xfrm>
            <a:off x="6171120" y="3122640"/>
            <a:ext cx="1028520" cy="342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uk-UA" sz="1400">
                <a:solidFill>
                  <a:srgbClr val="000000"/>
                </a:solidFill>
                <a:latin typeface="Times New Roman"/>
              </a:rPr>
              <a:t>ДЕЦ МОЗ</a:t>
            </a:r>
            <a:endParaRPr/>
          </a:p>
        </p:txBody>
      </p:sp>
      <p:sp>
        <p:nvSpPr>
          <p:cNvPr id="255" name="Line 3"/>
          <p:cNvSpPr/>
          <p:nvPr/>
        </p:nvSpPr>
        <p:spPr>
          <a:xfrm flipV="1">
            <a:off x="8656920" y="2046960"/>
            <a:ext cx="4320" cy="2097720"/>
          </a:xfrm>
          <a:prstGeom prst="line">
            <a:avLst/>
          </a:prstGeom>
          <a:ln w="1908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256" name="CustomShape 4"/>
          <p:cNvSpPr/>
          <p:nvPr/>
        </p:nvSpPr>
        <p:spPr>
          <a:xfrm>
            <a:off x="5713920" y="4151160"/>
            <a:ext cx="1828440" cy="342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400">
                <a:solidFill>
                  <a:srgbClr val="000000"/>
                </a:solidFill>
                <a:latin typeface="Arial"/>
              </a:rPr>
              <a:t>штатні експерти</a:t>
            </a:r>
            <a:endParaRPr/>
          </a:p>
        </p:txBody>
      </p:sp>
      <p:sp>
        <p:nvSpPr>
          <p:cNvPr id="257" name="CustomShape 5"/>
          <p:cNvSpPr/>
          <p:nvPr/>
        </p:nvSpPr>
        <p:spPr>
          <a:xfrm>
            <a:off x="5713920" y="3579840"/>
            <a:ext cx="1828440" cy="571320"/>
          </a:xfrm>
          <a:prstGeom prst="rect">
            <a:avLst/>
          </a:prstGeom>
          <a:solidFill>
            <a:srgbClr val="ededed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Експертні послуги</a:t>
            </a:r>
            <a:endParaRPr/>
          </a:p>
        </p:txBody>
      </p:sp>
      <p:sp>
        <p:nvSpPr>
          <p:cNvPr id="258" name="CustomShape 6"/>
          <p:cNvSpPr/>
          <p:nvPr/>
        </p:nvSpPr>
        <p:spPr>
          <a:xfrm>
            <a:off x="222480" y="2374560"/>
            <a:ext cx="1087200" cy="372600"/>
          </a:xfrm>
          <a:prstGeom prst="rect">
            <a:avLst/>
          </a:prstGeom>
          <a:solidFill>
            <a:srgbClr val="bdd7ee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uk-UA" sz="1600">
                <a:solidFill>
                  <a:srgbClr val="000000"/>
                </a:solidFill>
                <a:latin typeface="Times New Roman"/>
              </a:rPr>
              <a:t>ФІРМА</a:t>
            </a:r>
            <a:endParaRPr/>
          </a:p>
        </p:txBody>
      </p:sp>
      <p:sp>
        <p:nvSpPr>
          <p:cNvPr id="259" name="CustomShape 7"/>
          <p:cNvSpPr/>
          <p:nvPr/>
        </p:nvSpPr>
        <p:spPr>
          <a:xfrm>
            <a:off x="8762760" y="2367720"/>
            <a:ext cx="3399840" cy="820440"/>
          </a:xfrm>
          <a:prstGeom prst="rect">
            <a:avLst/>
          </a:prstGeom>
          <a:solidFill>
            <a:srgbClr val="ffcc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Інформаційне забезпечення охорони здоров’я (протоколи, формуляри, їх втілення)</a:t>
            </a:r>
            <a:endParaRPr/>
          </a:p>
        </p:txBody>
      </p:sp>
      <p:sp>
        <p:nvSpPr>
          <p:cNvPr id="260" name="CustomShape 8"/>
          <p:cNvSpPr/>
          <p:nvPr/>
        </p:nvSpPr>
        <p:spPr>
          <a:xfrm>
            <a:off x="8784720" y="3320280"/>
            <a:ext cx="3308760" cy="820440"/>
          </a:xfrm>
          <a:prstGeom prst="rect">
            <a:avLst/>
          </a:prstGeom>
          <a:solidFill>
            <a:srgbClr val="ffcc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Після реєстраційний моніторинг ефективності та безпеки ЛЗ - Фармаконагляд</a:t>
            </a:r>
            <a:endParaRPr/>
          </a:p>
        </p:txBody>
      </p:sp>
      <p:sp>
        <p:nvSpPr>
          <p:cNvPr id="261" name="CustomShape 9"/>
          <p:cNvSpPr/>
          <p:nvPr/>
        </p:nvSpPr>
        <p:spPr>
          <a:xfrm>
            <a:off x="45720" y="103320"/>
            <a:ext cx="12116880" cy="39528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uk-UA" sz="2000">
                <a:solidFill>
                  <a:srgbClr val="000000"/>
                </a:solidFill>
                <a:latin typeface="Arial"/>
              </a:rPr>
              <a:t>Виконавчі механізми та внутрішні ресурси системи охорони здоров'я? </a:t>
            </a:r>
            <a:r>
              <a:rPr b="1" lang="uk-UA" sz="1400">
                <a:solidFill>
                  <a:srgbClr val="000000"/>
                </a:solidFill>
                <a:latin typeface="Arial"/>
              </a:rPr>
              <a:t>Наказ МОЗ </a:t>
            </a:r>
            <a:r>
              <a:rPr b="1" lang="uk-UA" sz="1600">
                <a:solidFill>
                  <a:srgbClr val="c00000"/>
                </a:solidFill>
                <a:latin typeface="Arial"/>
              </a:rPr>
              <a:t>№ 220 від 15.04.15</a:t>
            </a:r>
            <a:endParaRPr/>
          </a:p>
        </p:txBody>
      </p:sp>
      <p:sp>
        <p:nvSpPr>
          <p:cNvPr id="262" name="CustomShape 10"/>
          <p:cNvSpPr/>
          <p:nvPr/>
        </p:nvSpPr>
        <p:spPr>
          <a:xfrm>
            <a:off x="4598280" y="5445000"/>
            <a:ext cx="2332800" cy="5770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Консультаційні групи по нозологіям</a:t>
            </a:r>
            <a:endParaRPr/>
          </a:p>
        </p:txBody>
      </p:sp>
      <p:sp>
        <p:nvSpPr>
          <p:cNvPr id="263" name="Line 11"/>
          <p:cNvSpPr/>
          <p:nvPr/>
        </p:nvSpPr>
        <p:spPr>
          <a:xfrm flipH="1">
            <a:off x="6542640" y="4492800"/>
            <a:ext cx="4680" cy="98352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64" name="CustomShape 12"/>
          <p:cNvSpPr/>
          <p:nvPr/>
        </p:nvSpPr>
        <p:spPr>
          <a:xfrm>
            <a:off x="3647520" y="6124320"/>
            <a:ext cx="2283480" cy="5770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Держлікслужба -  підтвердження GMP</a:t>
            </a:r>
            <a:endParaRPr/>
          </a:p>
        </p:txBody>
      </p:sp>
      <p:sp>
        <p:nvSpPr>
          <p:cNvPr id="265" name="CustomShape 13"/>
          <p:cNvSpPr/>
          <p:nvPr/>
        </p:nvSpPr>
        <p:spPr>
          <a:xfrm flipV="1">
            <a:off x="4162320" y="4500720"/>
            <a:ext cx="2037600" cy="1603800"/>
          </a:xfrm>
          <a:prstGeom prst="straightConnector1">
            <a:avLst/>
          </a:prstGeom>
          <a:noFill/>
          <a:ln w="19080">
            <a:solidFill>
              <a:srgbClr val="002060"/>
            </a:solidFill>
            <a:miter/>
            <a:tailEnd len="med" type="arrow" w="med"/>
          </a:ln>
        </p:spPr>
      </p:sp>
      <p:sp>
        <p:nvSpPr>
          <p:cNvPr id="266" name="CustomShape 14"/>
          <p:cNvSpPr/>
          <p:nvPr/>
        </p:nvSpPr>
        <p:spPr>
          <a:xfrm>
            <a:off x="7171920" y="1483920"/>
            <a:ext cx="1298160" cy="493560"/>
          </a:xfrm>
          <a:prstGeom prst="ellipse">
            <a:avLst/>
          </a:prstGeom>
          <a:solidFill>
            <a:srgbClr val="e2f0d9"/>
          </a:solidFill>
          <a:ln w="12600">
            <a:solidFill>
              <a:srgbClr val="43729d"/>
            </a:solidFill>
            <a:miter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uk-UA">
                <a:solidFill>
                  <a:srgbClr val="000000"/>
                </a:solidFill>
                <a:latin typeface="Arial"/>
              </a:rPr>
              <a:t>Гроші</a:t>
            </a:r>
            <a:endParaRPr/>
          </a:p>
        </p:txBody>
      </p:sp>
      <p:sp>
        <p:nvSpPr>
          <p:cNvPr id="267" name="Line 15"/>
          <p:cNvSpPr/>
          <p:nvPr/>
        </p:nvSpPr>
        <p:spPr>
          <a:xfrm flipH="1" flipV="1">
            <a:off x="6986160" y="4492800"/>
            <a:ext cx="550800" cy="939960"/>
          </a:xfrm>
          <a:prstGeom prst="line">
            <a:avLst/>
          </a:prstGeom>
          <a:ln w="1908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268" name="Line 16"/>
          <p:cNvSpPr/>
          <p:nvPr/>
        </p:nvSpPr>
        <p:spPr>
          <a:xfrm>
            <a:off x="12072960" y="1972440"/>
            <a:ext cx="20880" cy="499320"/>
          </a:xfrm>
          <a:prstGeom prst="line">
            <a:avLst/>
          </a:prstGeom>
          <a:ln w="1908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</p:sp>
      <p:pic>
        <p:nvPicPr>
          <p:cNvPr id="269" name="Рисунок 40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976520" y="4144680"/>
            <a:ext cx="4326120" cy="2712960"/>
          </a:xfrm>
          <a:prstGeom prst="rect">
            <a:avLst/>
          </a:prstGeom>
          <a:ln>
            <a:noFill/>
          </a:ln>
        </p:spPr>
      </p:pic>
      <p:sp>
        <p:nvSpPr>
          <p:cNvPr id="270" name="CustomShape 17"/>
          <p:cNvSpPr/>
          <p:nvPr/>
        </p:nvSpPr>
        <p:spPr>
          <a:xfrm>
            <a:off x="6924960" y="5447520"/>
            <a:ext cx="1426320" cy="555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uk-UA" sz="1400">
                <a:solidFill>
                  <a:srgbClr val="000000"/>
                </a:solidFill>
                <a:latin typeface="Arial"/>
              </a:rPr>
              <a:t>позаштатні експерти </a:t>
            </a:r>
            <a:endParaRPr/>
          </a:p>
        </p:txBody>
      </p:sp>
      <p:sp>
        <p:nvSpPr>
          <p:cNvPr id="271" name="CustomShape 18"/>
          <p:cNvSpPr/>
          <p:nvPr/>
        </p:nvSpPr>
        <p:spPr>
          <a:xfrm>
            <a:off x="258840" y="574560"/>
            <a:ext cx="11834640" cy="900000"/>
          </a:xfrm>
          <a:prstGeom prst="rect">
            <a:avLst/>
          </a:prstGeom>
          <a:solidFill>
            <a:srgbClr val="e2f0d9"/>
          </a:solidFill>
          <a:ln>
            <a:noFill/>
          </a:ln>
        </p:spPr>
      </p:sp>
      <p:sp>
        <p:nvSpPr>
          <p:cNvPr id="272" name="CustomShape 19"/>
          <p:cNvSpPr/>
          <p:nvPr/>
        </p:nvSpPr>
        <p:spPr>
          <a:xfrm>
            <a:off x="315720" y="810360"/>
            <a:ext cx="1477080" cy="3646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uk-UA">
                <a:solidFill>
                  <a:srgbClr val="000000"/>
                </a:solidFill>
                <a:latin typeface="Arial"/>
              </a:rPr>
              <a:t>Єдине вікно</a:t>
            </a:r>
            <a:endParaRPr/>
          </a:p>
        </p:txBody>
      </p:sp>
      <p:sp>
        <p:nvSpPr>
          <p:cNvPr id="273" name="CustomShape 20"/>
          <p:cNvSpPr/>
          <p:nvPr/>
        </p:nvSpPr>
        <p:spPr>
          <a:xfrm>
            <a:off x="3192120" y="529200"/>
            <a:ext cx="1973880" cy="3646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uk-UA">
                <a:solidFill>
                  <a:srgbClr val="000000"/>
                </a:solidFill>
                <a:latin typeface="Calibri"/>
              </a:rPr>
              <a:t>Фарм. управління</a:t>
            </a:r>
            <a:endParaRPr/>
          </a:p>
        </p:txBody>
      </p:sp>
      <p:sp>
        <p:nvSpPr>
          <p:cNvPr id="274" name="CustomShape 21"/>
          <p:cNvSpPr/>
          <p:nvPr/>
        </p:nvSpPr>
        <p:spPr>
          <a:xfrm flipH="1" flipV="1">
            <a:off x="757080" y="1207800"/>
            <a:ext cx="7560" cy="1166400"/>
          </a:xfrm>
          <a:prstGeom prst="straightConnector1">
            <a:avLst/>
          </a:prstGeom>
          <a:noFill/>
          <a:ln w="28440">
            <a:solidFill>
              <a:srgbClr val="0070c0"/>
            </a:solidFill>
            <a:miter/>
            <a:tailEnd len="med" type="triangle" w="med"/>
          </a:ln>
        </p:spPr>
      </p:sp>
      <p:sp>
        <p:nvSpPr>
          <p:cNvPr id="275" name="CustomShape 22"/>
          <p:cNvSpPr/>
          <p:nvPr/>
        </p:nvSpPr>
        <p:spPr>
          <a:xfrm>
            <a:off x="457200" y="1977480"/>
            <a:ext cx="770400" cy="342360"/>
          </a:xfrm>
          <a:prstGeom prst="rect">
            <a:avLst/>
          </a:prstGeom>
          <a:solidFill>
            <a:srgbClr val="deebf7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Times New Roman"/>
              </a:rPr>
              <a:t>Заява</a:t>
            </a:r>
            <a:endParaRPr/>
          </a:p>
        </p:txBody>
      </p:sp>
      <p:sp>
        <p:nvSpPr>
          <p:cNvPr id="276" name="CustomShape 23"/>
          <p:cNvSpPr/>
          <p:nvPr/>
        </p:nvSpPr>
        <p:spPr>
          <a:xfrm flipV="1">
            <a:off x="1770480" y="724320"/>
            <a:ext cx="1411920" cy="183240"/>
          </a:xfrm>
          <a:prstGeom prst="straightConnector1">
            <a:avLst/>
          </a:prstGeom>
          <a:noFill/>
          <a:ln w="28440">
            <a:solidFill>
              <a:srgbClr val="0070c0"/>
            </a:solidFill>
            <a:miter/>
            <a:tailEnd len="med" type="triangle" w="med"/>
          </a:ln>
        </p:spPr>
      </p:sp>
      <p:sp>
        <p:nvSpPr>
          <p:cNvPr id="277" name="CustomShape 24"/>
          <p:cNvSpPr/>
          <p:nvPr/>
        </p:nvSpPr>
        <p:spPr>
          <a:xfrm flipH="1">
            <a:off x="1677960" y="796680"/>
            <a:ext cx="1575360" cy="254160"/>
          </a:xfrm>
          <a:prstGeom prst="straightConnector1">
            <a:avLst/>
          </a:prstGeom>
          <a:noFill/>
          <a:ln w="19080">
            <a:solidFill>
              <a:srgbClr val="0070c0"/>
            </a:solidFill>
            <a:miter/>
            <a:tailEnd len="med" type="triangle" w="med"/>
          </a:ln>
        </p:spPr>
      </p:sp>
      <p:sp>
        <p:nvSpPr>
          <p:cNvPr id="278" name="CustomShape 25"/>
          <p:cNvSpPr/>
          <p:nvPr/>
        </p:nvSpPr>
        <p:spPr>
          <a:xfrm>
            <a:off x="1518840" y="1177200"/>
            <a:ext cx="4421520" cy="2060280"/>
          </a:xfrm>
          <a:prstGeom prst="straightConnector1">
            <a:avLst/>
          </a:prstGeom>
          <a:noFill/>
          <a:ln w="28440">
            <a:solidFill>
              <a:srgbClr val="0070c0"/>
            </a:solidFill>
            <a:miter/>
            <a:tailEnd len="med" type="triangle" w="med"/>
          </a:ln>
        </p:spPr>
      </p:sp>
      <p:sp>
        <p:nvSpPr>
          <p:cNvPr id="279" name="CustomShape 26"/>
          <p:cNvSpPr/>
          <p:nvPr/>
        </p:nvSpPr>
        <p:spPr>
          <a:xfrm>
            <a:off x="2339640" y="2383560"/>
            <a:ext cx="2792520" cy="3646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uk-UA">
                <a:solidFill>
                  <a:srgbClr val="000000"/>
                </a:solidFill>
                <a:latin typeface="Calibri"/>
              </a:rPr>
              <a:t>Лист- направлення у ДЕЦ</a:t>
            </a:r>
            <a:endParaRPr/>
          </a:p>
        </p:txBody>
      </p:sp>
      <p:sp>
        <p:nvSpPr>
          <p:cNvPr id="280" name="CustomShape 27"/>
          <p:cNvSpPr/>
          <p:nvPr/>
        </p:nvSpPr>
        <p:spPr>
          <a:xfrm flipH="1" flipV="1">
            <a:off x="1288080" y="2651400"/>
            <a:ext cx="4505040" cy="783000"/>
          </a:xfrm>
          <a:prstGeom prst="straightConnector1">
            <a:avLst/>
          </a:prstGeom>
          <a:noFill/>
          <a:ln w="19080">
            <a:solidFill>
              <a:srgbClr val="0070c0"/>
            </a:solidFill>
            <a:miter/>
            <a:tailEnd len="med" type="triangle" w="med"/>
          </a:ln>
        </p:spPr>
      </p:sp>
      <p:sp>
        <p:nvSpPr>
          <p:cNvPr id="281" name="CustomShape 28"/>
          <p:cNvSpPr/>
          <p:nvPr/>
        </p:nvSpPr>
        <p:spPr>
          <a:xfrm>
            <a:off x="6109560" y="2147040"/>
            <a:ext cx="2483280" cy="862920"/>
          </a:xfrm>
          <a:prstGeom prst="ellipse">
            <a:avLst/>
          </a:prstGeom>
          <a:solidFill>
            <a:srgbClr val="ededed"/>
          </a:solidFill>
          <a:ln w="12600">
            <a:solidFill>
              <a:srgbClr val="43729d"/>
            </a:solidFill>
            <a:miter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Платні послуги - Експертні роботи </a:t>
            </a:r>
            <a:endParaRPr/>
          </a:p>
        </p:txBody>
      </p:sp>
      <p:sp>
        <p:nvSpPr>
          <p:cNvPr id="282" name="CustomShape 29"/>
          <p:cNvSpPr/>
          <p:nvPr/>
        </p:nvSpPr>
        <p:spPr>
          <a:xfrm rot="15970200">
            <a:off x="8615160" y="767880"/>
            <a:ext cx="548280" cy="1207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d1b8dc"/>
          </a:solidFill>
          <a:ln w="12600">
            <a:solidFill>
              <a:srgbClr val="43729d"/>
            </a:solidFill>
            <a:miter/>
          </a:ln>
        </p:spPr>
      </p:sp>
      <p:sp>
        <p:nvSpPr>
          <p:cNvPr id="283" name="CustomShape 30"/>
          <p:cNvSpPr/>
          <p:nvPr/>
        </p:nvSpPr>
        <p:spPr>
          <a:xfrm rot="13881000">
            <a:off x="6799320" y="1067040"/>
            <a:ext cx="548280" cy="1180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e2f0d9"/>
          </a:solidFill>
          <a:ln w="12600">
            <a:solidFill>
              <a:srgbClr val="43729d"/>
            </a:solidFill>
            <a:miter/>
          </a:ln>
        </p:spPr>
      </p:sp>
      <p:sp>
        <p:nvSpPr>
          <p:cNvPr id="284" name="CustomShape 31"/>
          <p:cNvSpPr/>
          <p:nvPr/>
        </p:nvSpPr>
        <p:spPr>
          <a:xfrm>
            <a:off x="4208040" y="913680"/>
            <a:ext cx="1732320" cy="2324160"/>
          </a:xfrm>
          <a:prstGeom prst="straightConnector1">
            <a:avLst/>
          </a:prstGeom>
          <a:noFill/>
          <a:ln w="28440">
            <a:solidFill>
              <a:srgbClr val="5b9bd5"/>
            </a:solidFill>
            <a:miter/>
            <a:tailEnd len="med" type="triangle" w="med"/>
          </a:ln>
        </p:spPr>
      </p:sp>
      <p:sp>
        <p:nvSpPr>
          <p:cNvPr id="285" name="CustomShape 32"/>
          <p:cNvSpPr/>
          <p:nvPr/>
        </p:nvSpPr>
        <p:spPr>
          <a:xfrm flipH="1" flipV="1">
            <a:off x="3525840" y="896040"/>
            <a:ext cx="2414160" cy="2341440"/>
          </a:xfrm>
          <a:prstGeom prst="straightConnector1">
            <a:avLst/>
          </a:prstGeom>
          <a:noFill/>
          <a:ln w="28440">
            <a:solidFill>
              <a:srgbClr val="5b9bd5"/>
            </a:solidFill>
            <a:miter/>
            <a:tailEnd len="med" type="triangle" w="med"/>
          </a:ln>
        </p:spPr>
      </p:sp>
      <p:sp>
        <p:nvSpPr>
          <p:cNvPr id="286" name="CustomShape 33"/>
          <p:cNvSpPr/>
          <p:nvPr/>
        </p:nvSpPr>
        <p:spPr>
          <a:xfrm rot="10800000">
            <a:off x="548280" y="2184840"/>
            <a:ext cx="6682320" cy="2571120"/>
          </a:xfrm>
          <a:prstGeom prst="arc">
            <a:avLst>
              <a:gd name="adj1" fmla="val 13300868"/>
              <a:gd name="adj2" fmla="val 0"/>
            </a:avLst>
          </a:prstGeom>
          <a:noFill/>
          <a:ln w="19080">
            <a:solidFill>
              <a:srgbClr val="c00000"/>
            </a:solidFill>
            <a:miter/>
          </a:ln>
        </p:spPr>
      </p:sp>
      <p:sp>
        <p:nvSpPr>
          <p:cNvPr id="287" name="CustomShape 34"/>
          <p:cNvSpPr/>
          <p:nvPr/>
        </p:nvSpPr>
        <p:spPr>
          <a:xfrm rot="10800000">
            <a:off x="413280" y="2441160"/>
            <a:ext cx="6682320" cy="2571120"/>
          </a:xfrm>
          <a:prstGeom prst="arc">
            <a:avLst>
              <a:gd name="adj1" fmla="val 13300868"/>
              <a:gd name="adj2" fmla="val 0"/>
            </a:avLst>
          </a:prstGeom>
          <a:noFill/>
          <a:ln w="19080">
            <a:solidFill>
              <a:srgbClr val="c00000"/>
            </a:solidFill>
            <a:miter/>
          </a:ln>
        </p:spPr>
      </p:sp>
      <p:sp>
        <p:nvSpPr>
          <p:cNvPr id="288" name="CustomShape 35"/>
          <p:cNvSpPr/>
          <p:nvPr/>
        </p:nvSpPr>
        <p:spPr>
          <a:xfrm flipV="1">
            <a:off x="5214600" y="4257720"/>
            <a:ext cx="481680" cy="393120"/>
          </a:xfrm>
          <a:prstGeom prst="straightConnector1">
            <a:avLst/>
          </a:prstGeom>
          <a:noFill/>
          <a:ln w="19080">
            <a:solidFill>
              <a:srgbClr val="c00000"/>
            </a:solidFill>
            <a:miter/>
            <a:tailEnd len="med" type="triangle" w="med"/>
          </a:ln>
        </p:spPr>
      </p:sp>
      <p:sp>
        <p:nvSpPr>
          <p:cNvPr id="289" name="CustomShape 36"/>
          <p:cNvSpPr/>
          <p:nvPr/>
        </p:nvSpPr>
        <p:spPr>
          <a:xfrm flipV="1">
            <a:off x="412920" y="2752200"/>
            <a:ext cx="11160" cy="973800"/>
          </a:xfrm>
          <a:prstGeom prst="straightConnector1">
            <a:avLst/>
          </a:prstGeom>
          <a:noFill/>
          <a:ln w="19080">
            <a:solidFill>
              <a:srgbClr val="c00000"/>
            </a:solidFill>
            <a:miter/>
            <a:tailEnd len="med" type="triangle" w="med"/>
          </a:ln>
        </p:spPr>
      </p:sp>
      <p:sp>
        <p:nvSpPr>
          <p:cNvPr id="290" name="Line 37"/>
          <p:cNvSpPr/>
          <p:nvPr/>
        </p:nvSpPr>
        <p:spPr>
          <a:xfrm flipV="1">
            <a:off x="5039640" y="4468320"/>
            <a:ext cx="657720" cy="447480"/>
          </a:xfrm>
          <a:prstGeom prst="line">
            <a:avLst/>
          </a:prstGeom>
          <a:ln w="19080">
            <a:solidFill>
              <a:srgbClr val="c00000"/>
            </a:solidFill>
            <a:miter/>
          </a:ln>
        </p:spPr>
      </p:sp>
      <p:sp>
        <p:nvSpPr>
          <p:cNvPr id="291" name="CustomShape 38"/>
          <p:cNvSpPr/>
          <p:nvPr/>
        </p:nvSpPr>
        <p:spPr>
          <a:xfrm>
            <a:off x="603720" y="4644360"/>
            <a:ext cx="4683600" cy="33372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uk-UA" sz="1600">
                <a:solidFill>
                  <a:srgbClr val="000000"/>
                </a:solidFill>
                <a:latin typeface="Arial"/>
              </a:rPr>
              <a:t>Численні візити щодо недостаючих матеріалів</a:t>
            </a:r>
            <a:endParaRPr/>
          </a:p>
        </p:txBody>
      </p:sp>
      <p:sp>
        <p:nvSpPr>
          <p:cNvPr id="292" name="CustomShape 39"/>
          <p:cNvSpPr/>
          <p:nvPr/>
        </p:nvSpPr>
        <p:spPr>
          <a:xfrm flipH="1">
            <a:off x="306360" y="1199880"/>
            <a:ext cx="6480" cy="1217160"/>
          </a:xfrm>
          <a:prstGeom prst="straightConnector1">
            <a:avLst/>
          </a:prstGeom>
          <a:noFill/>
          <a:ln w="38160">
            <a:solidFill>
              <a:srgbClr val="548235"/>
            </a:solidFill>
            <a:miter/>
            <a:tailEnd len="med" type="triangle" w="med"/>
          </a:ln>
        </p:spPr>
      </p:sp>
      <p:sp>
        <p:nvSpPr>
          <p:cNvPr id="293" name="CustomShape 40"/>
          <p:cNvSpPr/>
          <p:nvPr/>
        </p:nvSpPr>
        <p:spPr>
          <a:xfrm>
            <a:off x="138960" y="3688920"/>
            <a:ext cx="1216080" cy="33372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uk-UA" sz="1600">
                <a:solidFill>
                  <a:srgbClr val="000000"/>
                </a:solidFill>
                <a:latin typeface="Arial"/>
              </a:rPr>
              <a:t>документи</a:t>
            </a:r>
            <a:endParaRPr/>
          </a:p>
        </p:txBody>
      </p:sp>
      <p:sp>
        <p:nvSpPr>
          <p:cNvPr id="294" name="CustomShape 41"/>
          <p:cNvSpPr/>
          <p:nvPr/>
        </p:nvSpPr>
        <p:spPr>
          <a:xfrm>
            <a:off x="122040" y="1545840"/>
            <a:ext cx="1381680" cy="33372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uk-UA" sz="1600">
                <a:solidFill>
                  <a:srgbClr val="000000"/>
                </a:solidFill>
                <a:latin typeface="Arial"/>
              </a:rPr>
              <a:t>посвідчення</a:t>
            </a:r>
            <a:endParaRPr/>
          </a:p>
        </p:txBody>
      </p:sp>
      <p:sp>
        <p:nvSpPr>
          <p:cNvPr id="295" name="CustomShape 42"/>
          <p:cNvSpPr/>
          <p:nvPr/>
        </p:nvSpPr>
        <p:spPr>
          <a:xfrm>
            <a:off x="10536480" y="480600"/>
            <a:ext cx="1557000" cy="9133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uk-UA">
                <a:solidFill>
                  <a:srgbClr val="000000"/>
                </a:solidFill>
                <a:latin typeface="Calibri"/>
              </a:rPr>
              <a:t>Міністр затвердив наказ</a:t>
            </a:r>
            <a:endParaRPr/>
          </a:p>
        </p:txBody>
      </p:sp>
      <p:sp>
        <p:nvSpPr>
          <p:cNvPr id="296" name="CustomShape 43"/>
          <p:cNvSpPr/>
          <p:nvPr/>
        </p:nvSpPr>
        <p:spPr>
          <a:xfrm>
            <a:off x="5156640" y="655920"/>
            <a:ext cx="5321880" cy="9720"/>
          </a:xfrm>
          <a:prstGeom prst="straightConnector1">
            <a:avLst/>
          </a:prstGeom>
          <a:noFill/>
          <a:ln w="38160">
            <a:solidFill>
              <a:srgbClr val="00b050"/>
            </a:solidFill>
            <a:miter/>
            <a:tailEnd len="med" type="triangle" w="med"/>
          </a:ln>
        </p:spPr>
      </p:sp>
      <p:sp>
        <p:nvSpPr>
          <p:cNvPr id="297" name="CustomShape 44"/>
          <p:cNvSpPr/>
          <p:nvPr/>
        </p:nvSpPr>
        <p:spPr>
          <a:xfrm flipH="1">
            <a:off x="5073480" y="817200"/>
            <a:ext cx="5461560" cy="6480"/>
          </a:xfrm>
          <a:prstGeom prst="straightConnector1">
            <a:avLst/>
          </a:prstGeom>
          <a:noFill/>
          <a:ln w="38160">
            <a:solidFill>
              <a:srgbClr val="00b050"/>
            </a:solidFill>
            <a:miter/>
            <a:tailEnd len="med" type="triangle" w="med"/>
          </a:ln>
        </p:spPr>
      </p:sp>
      <p:sp>
        <p:nvSpPr>
          <p:cNvPr id="298" name="CustomShape 45"/>
          <p:cNvSpPr/>
          <p:nvPr/>
        </p:nvSpPr>
        <p:spPr>
          <a:xfrm>
            <a:off x="7308720" y="475200"/>
            <a:ext cx="2907000" cy="57708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uk-UA" sz="1600">
                <a:solidFill>
                  <a:srgbClr val="000000"/>
                </a:solidFill>
                <a:latin typeface="Arial"/>
              </a:rPr>
              <a:t>Формує свій проект наказу = цього включу, а цього ні !!!</a:t>
            </a:r>
            <a:endParaRPr/>
          </a:p>
        </p:txBody>
      </p:sp>
      <p:sp>
        <p:nvSpPr>
          <p:cNvPr id="299" name="CustomShape 46"/>
          <p:cNvSpPr/>
          <p:nvPr/>
        </p:nvSpPr>
        <p:spPr>
          <a:xfrm>
            <a:off x="5994000" y="839520"/>
            <a:ext cx="40320" cy="2320560"/>
          </a:xfrm>
          <a:prstGeom prst="straightConnector1">
            <a:avLst/>
          </a:prstGeom>
          <a:noFill/>
          <a:ln w="38160">
            <a:solidFill>
              <a:srgbClr val="00b050"/>
            </a:solidFill>
            <a:miter/>
            <a:tailEnd len="med" type="triangle" w="med"/>
          </a:ln>
        </p:spPr>
      </p:sp>
      <p:sp>
        <p:nvSpPr>
          <p:cNvPr id="300" name="CustomShape 47"/>
          <p:cNvSpPr/>
          <p:nvPr/>
        </p:nvSpPr>
        <p:spPr>
          <a:xfrm flipH="1" flipV="1">
            <a:off x="4840920" y="879840"/>
            <a:ext cx="1325880" cy="2242080"/>
          </a:xfrm>
          <a:prstGeom prst="straightConnector1">
            <a:avLst/>
          </a:prstGeom>
          <a:noFill/>
          <a:ln w="38160">
            <a:solidFill>
              <a:srgbClr val="00b050"/>
            </a:solidFill>
            <a:miter/>
            <a:tailEnd len="med" type="triangle" w="med"/>
          </a:ln>
        </p:spPr>
      </p:sp>
      <p:sp>
        <p:nvSpPr>
          <p:cNvPr id="301" name="CustomShape 48"/>
          <p:cNvSpPr/>
          <p:nvPr/>
        </p:nvSpPr>
        <p:spPr>
          <a:xfrm flipH="1">
            <a:off x="1699920" y="915480"/>
            <a:ext cx="1553040" cy="239040"/>
          </a:xfrm>
          <a:prstGeom prst="straightConnector1">
            <a:avLst/>
          </a:prstGeom>
          <a:noFill/>
          <a:ln w="38160">
            <a:solidFill>
              <a:srgbClr val="00b050"/>
            </a:solidFill>
            <a:miter/>
            <a:tailEnd len="med" type="triangle" w="med"/>
          </a:ln>
        </p:spPr>
      </p:sp>
      <p:sp>
        <p:nvSpPr>
          <p:cNvPr id="302" name="CustomShape 49"/>
          <p:cNvSpPr/>
          <p:nvPr/>
        </p:nvSpPr>
        <p:spPr>
          <a:xfrm>
            <a:off x="57240" y="5295960"/>
            <a:ext cx="757440" cy="360"/>
          </a:xfrm>
          <a:prstGeom prst="straightConnector1">
            <a:avLst/>
          </a:prstGeom>
          <a:noFill/>
          <a:ln w="28440">
            <a:solidFill>
              <a:srgbClr val="5b9bd5"/>
            </a:solidFill>
            <a:miter/>
            <a:tailEnd len="med" type="triangle" w="med"/>
          </a:ln>
        </p:spPr>
      </p:sp>
      <p:sp>
        <p:nvSpPr>
          <p:cNvPr id="303" name="Line 50"/>
          <p:cNvSpPr/>
          <p:nvPr/>
        </p:nvSpPr>
        <p:spPr>
          <a:xfrm flipH="1" flipV="1">
            <a:off x="547200" y="2782800"/>
            <a:ext cx="360" cy="687600"/>
          </a:xfrm>
          <a:prstGeom prst="line">
            <a:avLst/>
          </a:prstGeom>
          <a:ln w="19080">
            <a:solidFill>
              <a:srgbClr val="c00000"/>
            </a:solidFill>
            <a:miter/>
          </a:ln>
        </p:spPr>
      </p:sp>
      <p:sp>
        <p:nvSpPr>
          <p:cNvPr id="304" name="CustomShape 51"/>
          <p:cNvSpPr/>
          <p:nvPr/>
        </p:nvSpPr>
        <p:spPr>
          <a:xfrm rot="10800000">
            <a:off x="991800" y="1669320"/>
            <a:ext cx="6682320" cy="2571120"/>
          </a:xfrm>
          <a:prstGeom prst="arc">
            <a:avLst>
              <a:gd name="adj1" fmla="val 13300868"/>
              <a:gd name="adj2" fmla="val 0"/>
            </a:avLst>
          </a:prstGeom>
          <a:noFill/>
          <a:ln w="19080">
            <a:solidFill>
              <a:srgbClr val="0070c0"/>
            </a:solidFill>
            <a:miter/>
          </a:ln>
        </p:spPr>
      </p:sp>
      <p:sp>
        <p:nvSpPr>
          <p:cNvPr id="305" name="CustomShape 52"/>
          <p:cNvSpPr/>
          <p:nvPr/>
        </p:nvSpPr>
        <p:spPr>
          <a:xfrm>
            <a:off x="1600920" y="3777840"/>
            <a:ext cx="3983400" cy="3646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uk-UA">
                <a:solidFill>
                  <a:srgbClr val="000000"/>
                </a:solidFill>
                <a:latin typeface="Calibri"/>
              </a:rPr>
              <a:t>Досьє, як що вгадав, що таке як треба</a:t>
            </a:r>
            <a:endParaRPr/>
          </a:p>
        </p:txBody>
      </p:sp>
      <p:sp>
        <p:nvSpPr>
          <p:cNvPr id="306" name="CustomShape 53"/>
          <p:cNvSpPr/>
          <p:nvPr/>
        </p:nvSpPr>
        <p:spPr>
          <a:xfrm>
            <a:off x="2177280" y="3348720"/>
            <a:ext cx="2304720" cy="344160"/>
          </a:xfrm>
          <a:prstGeom prst="rect">
            <a:avLst/>
          </a:prstGeom>
          <a:solidFill>
            <a:srgbClr val="deebf7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Calibri"/>
              </a:rPr>
              <a:t>Кошти за експертизу</a:t>
            </a:r>
            <a:endParaRPr/>
          </a:p>
        </p:txBody>
      </p:sp>
      <p:sp>
        <p:nvSpPr>
          <p:cNvPr id="307" name="CustomShape 54"/>
          <p:cNvSpPr/>
          <p:nvPr/>
        </p:nvSpPr>
        <p:spPr>
          <a:xfrm>
            <a:off x="966600" y="2765880"/>
            <a:ext cx="24480" cy="188640"/>
          </a:xfrm>
          <a:prstGeom prst="straightConnector1">
            <a:avLst/>
          </a:prstGeom>
          <a:noFill/>
          <a:ln w="28440">
            <a:solidFill>
              <a:srgbClr val="5b9bd5"/>
            </a:solidFill>
            <a:miter/>
            <a:tailEnd len="med" type="triangle" w="med"/>
          </a:ln>
        </p:spPr>
      </p:sp>
      <p:sp>
        <p:nvSpPr>
          <p:cNvPr id="308" name="CustomShape 55"/>
          <p:cNvSpPr/>
          <p:nvPr/>
        </p:nvSpPr>
        <p:spPr>
          <a:xfrm>
            <a:off x="861480" y="5189040"/>
            <a:ext cx="3474360" cy="3646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uk-UA">
                <a:solidFill>
                  <a:srgbClr val="000000"/>
                </a:solidFill>
                <a:latin typeface="Calibri"/>
              </a:rPr>
              <a:t>Маршрут паперів до експертизи</a:t>
            </a:r>
            <a:endParaRPr/>
          </a:p>
        </p:txBody>
      </p:sp>
      <p:sp>
        <p:nvSpPr>
          <p:cNvPr id="309" name="CustomShape 56"/>
          <p:cNvSpPr/>
          <p:nvPr/>
        </p:nvSpPr>
        <p:spPr>
          <a:xfrm>
            <a:off x="45720" y="5718240"/>
            <a:ext cx="757440" cy="360"/>
          </a:xfrm>
          <a:prstGeom prst="straightConnector1">
            <a:avLst/>
          </a:prstGeom>
          <a:noFill/>
          <a:ln w="38160">
            <a:solidFill>
              <a:srgbClr val="00b050"/>
            </a:solidFill>
            <a:miter/>
            <a:tailEnd len="med" type="triangle" w="med"/>
          </a:ln>
        </p:spPr>
      </p:sp>
      <p:sp>
        <p:nvSpPr>
          <p:cNvPr id="310" name="CustomShape 57"/>
          <p:cNvSpPr/>
          <p:nvPr/>
        </p:nvSpPr>
        <p:spPr>
          <a:xfrm>
            <a:off x="840600" y="5504400"/>
            <a:ext cx="3495240" cy="364680"/>
          </a:xfrm>
          <a:prstGeom prst="rect">
            <a:avLst/>
          </a:prstGeom>
          <a:solidFill>
            <a:srgbClr val="ffffb9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uk-UA">
                <a:solidFill>
                  <a:srgbClr val="000000"/>
                </a:solidFill>
                <a:latin typeface="Calibri"/>
              </a:rPr>
              <a:t>Маршрут паперів після експерта</a:t>
            </a:r>
            <a:endParaRPr/>
          </a:p>
        </p:txBody>
      </p:sp>
      <p:sp>
        <p:nvSpPr>
          <p:cNvPr id="311" name="CustomShape 58"/>
          <p:cNvSpPr/>
          <p:nvPr/>
        </p:nvSpPr>
        <p:spPr>
          <a:xfrm>
            <a:off x="3768480" y="1043640"/>
            <a:ext cx="1381680" cy="33372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uk-UA" sz="1600">
                <a:solidFill>
                  <a:srgbClr val="000000"/>
                </a:solidFill>
                <a:latin typeface="Arial"/>
              </a:rPr>
              <a:t>посвідчення</a:t>
            </a:r>
            <a:endParaRPr/>
          </a:p>
        </p:txBody>
      </p:sp>
      <p:sp>
        <p:nvSpPr>
          <p:cNvPr id="312" name="CustomShape 59"/>
          <p:cNvSpPr/>
          <p:nvPr/>
        </p:nvSpPr>
        <p:spPr>
          <a:xfrm flipH="1" flipV="1">
            <a:off x="4587120" y="939600"/>
            <a:ext cx="1427760" cy="2182320"/>
          </a:xfrm>
          <a:prstGeom prst="straightConnector1">
            <a:avLst/>
          </a:prstGeom>
          <a:noFill/>
          <a:ln w="38160">
            <a:solidFill>
              <a:srgbClr val="00b050"/>
            </a:solidFill>
            <a:miter/>
            <a:tailEnd len="med" type="triangle" w="med"/>
          </a:ln>
        </p:spPr>
      </p:sp>
      <p:sp>
        <p:nvSpPr>
          <p:cNvPr id="313" name="CustomShape 60"/>
          <p:cNvSpPr/>
          <p:nvPr/>
        </p:nvSpPr>
        <p:spPr>
          <a:xfrm>
            <a:off x="2154240" y="1671840"/>
            <a:ext cx="4377240" cy="577080"/>
          </a:xfrm>
          <a:prstGeom prst="rect">
            <a:avLst/>
          </a:prstGeom>
          <a:solidFill>
            <a:srgbClr val="ffffb9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uk-UA" sz="1600">
                <a:solidFill>
                  <a:srgbClr val="000000"/>
                </a:solidFill>
                <a:latin typeface="Arial"/>
              </a:rPr>
              <a:t>Висновки-Досьє відповідає вимогам, можна реєструвати + проект наказу по реєстрації</a:t>
            </a:r>
            <a:endParaRPr/>
          </a:p>
        </p:txBody>
      </p:sp>
      <p:sp>
        <p:nvSpPr>
          <p:cNvPr id="314" name="CustomShape 61"/>
          <p:cNvSpPr/>
          <p:nvPr/>
        </p:nvSpPr>
        <p:spPr>
          <a:xfrm>
            <a:off x="6168600" y="4730400"/>
            <a:ext cx="1548360" cy="5713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400">
                <a:solidFill>
                  <a:srgbClr val="000000"/>
                </a:solidFill>
                <a:latin typeface="Arial"/>
              </a:rPr>
              <a:t>Окремі частини досьє</a:t>
            </a:r>
            <a:endParaRPr/>
          </a:p>
        </p:txBody>
      </p:sp>
      <p:pic>
        <p:nvPicPr>
          <p:cNvPr id="315" name="Picture 1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103440" y="626760"/>
            <a:ext cx="747360" cy="684000"/>
          </a:xfrm>
          <a:prstGeom prst="rect">
            <a:avLst/>
          </a:prstGeom>
          <a:ln>
            <a:noFill/>
          </a:ln>
        </p:spPr>
      </p:pic>
      <p:pic>
        <p:nvPicPr>
          <p:cNvPr id="316" name="Picture 16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560" y="2871360"/>
            <a:ext cx="789840" cy="789840"/>
          </a:xfrm>
          <a:prstGeom prst="rect">
            <a:avLst/>
          </a:prstGeom>
          <a:ln>
            <a:noFill/>
          </a:ln>
        </p:spPr>
      </p:pic>
      <p:sp>
        <p:nvSpPr>
          <p:cNvPr id="317" name="CustomShape 62"/>
          <p:cNvSpPr/>
          <p:nvPr/>
        </p:nvSpPr>
        <p:spPr>
          <a:xfrm>
            <a:off x="2154240" y="1407240"/>
            <a:ext cx="4323600" cy="33372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c00000"/>
                </a:solidFill>
                <a:latin typeface="Arial"/>
              </a:rPr>
              <a:t>Зауваження до редакції висновків</a:t>
            </a:r>
            <a:endParaRPr/>
          </a:p>
        </p:txBody>
      </p:sp>
      <p:sp>
        <p:nvSpPr>
          <p:cNvPr id="318" name="CustomShape 63"/>
          <p:cNvSpPr/>
          <p:nvPr/>
        </p:nvSpPr>
        <p:spPr>
          <a:xfrm>
            <a:off x="8447760" y="1421640"/>
            <a:ext cx="3744000" cy="804960"/>
          </a:xfrm>
          <a:prstGeom prst="ellipse">
            <a:avLst/>
          </a:prstGeom>
          <a:solidFill>
            <a:srgbClr val="fed2fb"/>
          </a:solidFill>
          <a:ln w="12600">
            <a:solidFill>
              <a:srgbClr val="43729d"/>
            </a:solidFill>
            <a:miter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Забезпечення лікувального процесу за кошти від послуг</a:t>
            </a:r>
            <a:endParaRPr/>
          </a:p>
        </p:txBody>
      </p:sp>
      <p:pic>
        <p:nvPicPr>
          <p:cNvPr id="319" name="Рисунок 1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4686480" y="3163320"/>
            <a:ext cx="711720" cy="659160"/>
          </a:xfrm>
          <a:prstGeom prst="rect">
            <a:avLst/>
          </a:prstGeom>
          <a:ln>
            <a:noFill/>
          </a:ln>
        </p:spPr>
      </p:pic>
      <p:pic>
        <p:nvPicPr>
          <p:cNvPr id="320" name="Рисунок 1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2828880" y="815400"/>
            <a:ext cx="711720" cy="659160"/>
          </a:xfrm>
          <a:prstGeom prst="rect">
            <a:avLst/>
          </a:prstGeom>
          <a:ln>
            <a:noFill/>
          </a:ln>
        </p:spPr>
      </p:pic>
      <p:sp>
        <p:nvSpPr>
          <p:cNvPr id="321" name="CustomShape 64"/>
          <p:cNvSpPr/>
          <p:nvPr/>
        </p:nvSpPr>
        <p:spPr>
          <a:xfrm>
            <a:off x="6163560" y="6133680"/>
            <a:ext cx="2511360" cy="3646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uk-UA">
                <a:solidFill>
                  <a:srgbClr val="000000"/>
                </a:solidFill>
                <a:latin typeface="Arial"/>
              </a:rPr>
              <a:t>ВЗАЄМОДІЯ з МОЗ</a:t>
            </a:r>
            <a:endParaRPr/>
          </a:p>
        </p:txBody>
      </p:sp>
      <p:sp>
        <p:nvSpPr>
          <p:cNvPr id="322" name="CustomShape 65"/>
          <p:cNvSpPr/>
          <p:nvPr/>
        </p:nvSpPr>
        <p:spPr>
          <a:xfrm>
            <a:off x="7246800" y="6559920"/>
            <a:ext cx="611640" cy="360"/>
          </a:xfrm>
          <a:prstGeom prst="straightConnector1">
            <a:avLst/>
          </a:prstGeom>
          <a:noFill/>
          <a:ln w="38160">
            <a:solidFill>
              <a:srgbClr val="00b050"/>
            </a:solidFill>
            <a:miter/>
            <a:tailEnd len="med" type="triangle" w="med"/>
          </a:ln>
        </p:spPr>
      </p:sp>
      <p:sp>
        <p:nvSpPr>
          <p:cNvPr id="323" name="CustomShape 66"/>
          <p:cNvSpPr/>
          <p:nvPr/>
        </p:nvSpPr>
        <p:spPr>
          <a:xfrm flipH="1">
            <a:off x="7224840" y="6672240"/>
            <a:ext cx="633600" cy="8640"/>
          </a:xfrm>
          <a:prstGeom prst="straightConnector1">
            <a:avLst/>
          </a:prstGeom>
          <a:noFill/>
          <a:ln w="38160">
            <a:solidFill>
              <a:srgbClr val="00b050"/>
            </a:solidFill>
            <a:miter/>
            <a:tailEnd len="med" type="triangle" w="med"/>
          </a:ln>
        </p:spPr>
      </p:sp>
      <p:sp>
        <p:nvSpPr>
          <p:cNvPr id="324" name="CustomShape 67"/>
          <p:cNvSpPr/>
          <p:nvPr/>
        </p:nvSpPr>
        <p:spPr>
          <a:xfrm>
            <a:off x="2270880" y="2946240"/>
            <a:ext cx="2735640" cy="3646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uk-UA">
                <a:solidFill>
                  <a:srgbClr val="000000"/>
                </a:solidFill>
                <a:latin typeface="Calibri"/>
              </a:rPr>
              <a:t>Лист є, неси гроші і досьє</a:t>
            </a:r>
            <a:endParaRPr/>
          </a:p>
        </p:txBody>
      </p:sp>
      <p:sp>
        <p:nvSpPr>
          <p:cNvPr id="325" name="CustomShape 68"/>
          <p:cNvSpPr/>
          <p:nvPr/>
        </p:nvSpPr>
        <p:spPr>
          <a:xfrm>
            <a:off x="110160" y="5982120"/>
            <a:ext cx="3359880" cy="639000"/>
          </a:xfrm>
          <a:prstGeom prst="rect">
            <a:avLst/>
          </a:prstGeom>
          <a:solidFill>
            <a:srgbClr val="f8fdb1"/>
          </a:soli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>
                <a:solidFill>
                  <a:srgbClr val="000000"/>
                </a:solidFill>
                <a:latin typeface="Arial"/>
              </a:rPr>
              <a:t>Наказ МОЗ № 98 від 09.02.2012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190080" y="2025720"/>
            <a:ext cx="11811600" cy="91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uk-UA">
                <a:solidFill>
                  <a:srgbClr val="000000"/>
                </a:solidFill>
                <a:latin typeface="Arial"/>
              </a:rPr>
              <a:t>Директорат міністерства є самостійним структурним підрозділом апарату міністерства, що </a:t>
            </a:r>
            <a:r>
              <a:rPr b="1" lang="uk-UA">
                <a:solidFill>
                  <a:srgbClr val="c00000"/>
                </a:solidFill>
                <a:latin typeface="Arial"/>
              </a:rPr>
              <a:t>утворюється для виконання завдань</a:t>
            </a:r>
            <a:r>
              <a:rPr b="1" lang="uk-UA">
                <a:solidFill>
                  <a:srgbClr val="000000"/>
                </a:solidFill>
                <a:latin typeface="Arial"/>
              </a:rPr>
              <a:t>, пов’язаних із </a:t>
            </a:r>
            <a:r>
              <a:rPr b="1" lang="uk-UA">
                <a:solidFill>
                  <a:srgbClr val="c00000"/>
                </a:solidFill>
                <a:latin typeface="Arial"/>
              </a:rPr>
              <a:t>забезпеченням формування державної політики </a:t>
            </a:r>
            <a:r>
              <a:rPr b="1" lang="uk-UA">
                <a:solidFill>
                  <a:srgbClr val="000000"/>
                </a:solidFill>
                <a:latin typeface="Arial"/>
              </a:rPr>
              <a:t>в одній або кількох сферах компетенції міністерства, координацією та моніторингом </a:t>
            </a:r>
            <a:r>
              <a:rPr b="1" lang="uk-UA">
                <a:solidFill>
                  <a:srgbClr val="c00000"/>
                </a:solidFill>
                <a:latin typeface="Arial"/>
              </a:rPr>
              <a:t>її реалізації</a:t>
            </a:r>
            <a:endParaRPr/>
          </a:p>
        </p:txBody>
      </p:sp>
      <p:sp>
        <p:nvSpPr>
          <p:cNvPr id="327" name="CustomShape 2"/>
          <p:cNvSpPr/>
          <p:nvPr/>
        </p:nvSpPr>
        <p:spPr>
          <a:xfrm>
            <a:off x="122400" y="179280"/>
            <a:ext cx="11811600" cy="913320"/>
          </a:xfrm>
          <a:prstGeom prst="rect">
            <a:avLst/>
          </a:prstGeom>
          <a:solidFill>
            <a:srgbClr val="b4ecfe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uk-UA">
                <a:solidFill>
                  <a:srgbClr val="000000"/>
                </a:solidFill>
                <a:latin typeface="Arial"/>
              </a:rPr>
              <a:t>ПОСТАНОВА КМУ «Про завершення реформування структури апарату деяких міністерств» від 24 жовтня 2018 р. № 946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28" name="CustomShape 3"/>
          <p:cNvSpPr/>
          <p:nvPr/>
        </p:nvSpPr>
        <p:spPr>
          <a:xfrm>
            <a:off x="122400" y="1102320"/>
            <a:ext cx="11811600" cy="913320"/>
          </a:xfrm>
          <a:prstGeom prst="rect">
            <a:avLst/>
          </a:prstGeom>
          <a:solidFill>
            <a:srgbClr val="f8fdb1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uk-UA">
                <a:solidFill>
                  <a:srgbClr val="000000"/>
                </a:solidFill>
                <a:latin typeface="Arial"/>
              </a:rPr>
              <a:t>2. Установити, що формування структури апарату міністерств відповідно до вимог, затверджених цією постановою, впроваджується як пілотний проект, учасниками якого є Міністерство  …., </a:t>
            </a:r>
            <a:r>
              <a:rPr b="1" i="1" lang="uk-UA">
                <a:solidFill>
                  <a:srgbClr val="c00000"/>
                </a:solidFill>
                <a:latin typeface="Arial"/>
              </a:rPr>
              <a:t>Міністерство охорони здоров’я.</a:t>
            </a:r>
            <a:endParaRPr/>
          </a:p>
        </p:txBody>
      </p:sp>
      <p:sp>
        <p:nvSpPr>
          <p:cNvPr id="329" name="CustomShape 4"/>
          <p:cNvSpPr/>
          <p:nvPr/>
        </p:nvSpPr>
        <p:spPr>
          <a:xfrm>
            <a:off x="190080" y="3872520"/>
            <a:ext cx="11811600" cy="288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>
                <a:solidFill>
                  <a:srgbClr val="000000"/>
                </a:solidFill>
                <a:latin typeface="Arial"/>
                <a:ea typeface="Calibri"/>
              </a:rPr>
              <a:t>ПОЛОЖЕННЯ про Міністерство охорони здоров’я України </a:t>
            </a:r>
            <a:r>
              <a:rPr lang="uk-UA">
                <a:solidFill>
                  <a:srgbClr val="000000"/>
                </a:solidFill>
                <a:latin typeface="Arial"/>
                <a:ea typeface="Calibri"/>
              </a:rPr>
              <a:t>затверджено постановою КМУ</a:t>
            </a:r>
            <a:r>
              <a:rPr lang="uk-UA">
                <a:solidFill>
                  <a:srgbClr val="000000"/>
                </a:solidFill>
                <a:latin typeface="Arial"/>
                <a:ea typeface="Calibri"/>
              </a:rPr>
              <a:t>
</a:t>
            </a:r>
            <a:r>
              <a:rPr lang="uk-UA">
                <a:solidFill>
                  <a:srgbClr val="000000"/>
                </a:solidFill>
                <a:latin typeface="Arial"/>
                <a:ea typeface="Calibri"/>
              </a:rPr>
              <a:t>від 25 березня 2015 р. № 267</a:t>
            </a:r>
            <a:endParaRPr/>
          </a:p>
          <a:p>
            <a:pPr>
              <a:lnSpc>
                <a:spcPct val="107000"/>
              </a:lnSpc>
            </a:pPr>
            <a:r>
              <a:rPr b="1" i="1" lang="uk-UA">
                <a:solidFill>
                  <a:srgbClr val="000000"/>
                </a:solidFill>
                <a:latin typeface="Arial"/>
                <a:ea typeface="Calibri"/>
              </a:rPr>
              <a:t>МОЗ є головним органом у системі центральних органів виконавчої влади, </a:t>
            </a:r>
            <a:r>
              <a:rPr b="1" i="1" lang="uk-UA">
                <a:solidFill>
                  <a:srgbClr val="c00000"/>
                </a:solidFill>
                <a:latin typeface="Arial"/>
                <a:ea typeface="Calibri"/>
              </a:rPr>
              <a:t>що забезпечує формування та реалізує </a:t>
            </a:r>
            <a:r>
              <a:rPr b="1" i="1" lang="uk-UA">
                <a:solidFill>
                  <a:srgbClr val="000000"/>
                </a:solidFill>
                <a:latin typeface="Arial"/>
                <a:ea typeface="Calibri"/>
              </a:rPr>
              <a:t>державну політику у сфері охорони здоров’я, </a:t>
            </a:r>
            <a:endParaRPr/>
          </a:p>
          <a:p>
            <a:pPr>
              <a:lnSpc>
                <a:spcPct val="107000"/>
              </a:lnSpc>
            </a:pPr>
            <a:r>
              <a:rPr b="1" i="1" lang="uk-UA" u="sng">
                <a:solidFill>
                  <a:srgbClr val="c00000"/>
                </a:solidFill>
                <a:latin typeface="Arial"/>
                <a:ea typeface="Calibri"/>
              </a:rPr>
              <a:t>забезпечує формування та реалізацію державної політики у сфері створення, виробництва, контролю якості та реалізації лікарських засобів,</a:t>
            </a:r>
            <a:r>
              <a:rPr b="1" i="1" lang="uk-UA">
                <a:solidFill>
                  <a:srgbClr val="000000"/>
                </a:solidFill>
                <a:latin typeface="Arial"/>
                <a:ea typeface="Calibri"/>
              </a:rPr>
              <a:t> медичних імунобіологічних препаратів і медичних виробів, у сфері обігу наркотичних засобів, психотропних речовин, їх аналогів і прекурсорів, протидії їх незаконному обігу, а також забезпечує формування державної політики у сфері санітарного та епідемічного благополуччя населення.</a:t>
            </a:r>
            <a:endParaRPr/>
          </a:p>
        </p:txBody>
      </p:sp>
      <p:sp>
        <p:nvSpPr>
          <p:cNvPr id="330" name="CustomShape 5"/>
          <p:cNvSpPr/>
          <p:nvPr/>
        </p:nvSpPr>
        <p:spPr>
          <a:xfrm>
            <a:off x="190080" y="2949120"/>
            <a:ext cx="11878920" cy="90396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7000"/>
              </a:lnSpc>
            </a:pPr>
            <a:r>
              <a:rPr b="1" i="1" lang="uk-UA" sz="1700">
                <a:solidFill>
                  <a:srgbClr val="000000"/>
                </a:solidFill>
                <a:latin typeface="Arial"/>
                <a:ea typeface="Calibri"/>
              </a:rPr>
              <a:t>4. У структурі апарату міністерства можуть утворюватися самостійні структурні підрозділи (департаменти, управління, відділи, сектори), </a:t>
            </a:r>
            <a:r>
              <a:rPr b="1" i="1" lang="uk-UA" sz="1700">
                <a:solidFill>
                  <a:srgbClr val="c00000"/>
                </a:solidFill>
                <a:latin typeface="Arial"/>
                <a:ea typeface="Calibri"/>
              </a:rPr>
              <a:t>які виконують функції з надання адміністративних послуг, управління об’єктами державної власності або здійснення державного нагляду (контролю).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1833480" y="2531880"/>
            <a:ext cx="2590560" cy="595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Times New Roman"/>
              </a:rPr>
              <a:t>Заява та Реєстраційні документи</a:t>
            </a:r>
            <a:endParaRPr/>
          </a:p>
        </p:txBody>
      </p:sp>
      <p:sp>
        <p:nvSpPr>
          <p:cNvPr id="332" name="CustomShape 2"/>
          <p:cNvSpPr/>
          <p:nvPr/>
        </p:nvSpPr>
        <p:spPr>
          <a:xfrm>
            <a:off x="4204080" y="3010680"/>
            <a:ext cx="2248560" cy="2047680"/>
          </a:xfrm>
          <a:prstGeom prst="ellipse">
            <a:avLst/>
          </a:prstGeom>
          <a:solidFill>
            <a:srgbClr val="ffffff"/>
          </a:solidFill>
          <a:ln w="28440">
            <a:solidFill>
              <a:srgbClr val="000000"/>
            </a:solidFill>
            <a:round/>
          </a:ln>
        </p:spPr>
      </p:sp>
      <p:sp>
        <p:nvSpPr>
          <p:cNvPr id="333" name="CustomShape 3"/>
          <p:cNvSpPr/>
          <p:nvPr/>
        </p:nvSpPr>
        <p:spPr>
          <a:xfrm>
            <a:off x="1862640" y="3308400"/>
            <a:ext cx="2304720" cy="344160"/>
          </a:xfrm>
          <a:prstGeom prst="rect">
            <a:avLst/>
          </a:prstGeom>
          <a:solidFill>
            <a:srgbClr val="fdeada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Calibri"/>
              </a:rPr>
              <a:t>Кошти за експертизу</a:t>
            </a:r>
            <a:endParaRPr/>
          </a:p>
        </p:txBody>
      </p:sp>
      <p:sp>
        <p:nvSpPr>
          <p:cNvPr id="334" name="CustomShape 4"/>
          <p:cNvSpPr/>
          <p:nvPr/>
        </p:nvSpPr>
        <p:spPr>
          <a:xfrm>
            <a:off x="4757760" y="3198240"/>
            <a:ext cx="1136160" cy="342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uk-UA" sz="1400">
                <a:solidFill>
                  <a:srgbClr val="000000"/>
                </a:solidFill>
                <a:latin typeface="Times New Roman"/>
              </a:rPr>
              <a:t>ДЕЦ МОЗ</a:t>
            </a:r>
            <a:endParaRPr/>
          </a:p>
        </p:txBody>
      </p:sp>
      <p:sp>
        <p:nvSpPr>
          <p:cNvPr id="335" name="CustomShape 5"/>
          <p:cNvSpPr/>
          <p:nvPr/>
        </p:nvSpPr>
        <p:spPr>
          <a:xfrm>
            <a:off x="4614840" y="4294800"/>
            <a:ext cx="1828440" cy="444240"/>
          </a:xfrm>
          <a:prstGeom prst="rect">
            <a:avLst/>
          </a:prstGeom>
          <a:solidFill>
            <a:srgbClr val="e6e0ec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штатні експерти</a:t>
            </a:r>
            <a:endParaRPr/>
          </a:p>
        </p:txBody>
      </p:sp>
      <p:sp>
        <p:nvSpPr>
          <p:cNvPr id="336" name="CustomShape 6"/>
          <p:cNvSpPr/>
          <p:nvPr/>
        </p:nvSpPr>
        <p:spPr>
          <a:xfrm>
            <a:off x="4401720" y="3528360"/>
            <a:ext cx="1828440" cy="571320"/>
          </a:xfrm>
          <a:prstGeom prst="rect">
            <a:avLst/>
          </a:prstGeom>
          <a:solidFill>
            <a:srgbClr val="ebf1de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Експертні послуги</a:t>
            </a:r>
            <a:endParaRPr/>
          </a:p>
        </p:txBody>
      </p:sp>
      <p:sp>
        <p:nvSpPr>
          <p:cNvPr id="337" name="CustomShape 7"/>
          <p:cNvSpPr/>
          <p:nvPr/>
        </p:nvSpPr>
        <p:spPr>
          <a:xfrm>
            <a:off x="627840" y="2975040"/>
            <a:ext cx="1087200" cy="372600"/>
          </a:xfrm>
          <a:prstGeom prst="rect">
            <a:avLst/>
          </a:prstGeom>
          <a:solidFill>
            <a:srgbClr val="fdeada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uk-UA" sz="1600">
                <a:solidFill>
                  <a:srgbClr val="000000"/>
                </a:solidFill>
                <a:latin typeface="Times New Roman"/>
              </a:rPr>
              <a:t>ФІРМА</a:t>
            </a:r>
            <a:endParaRPr/>
          </a:p>
        </p:txBody>
      </p:sp>
      <p:sp>
        <p:nvSpPr>
          <p:cNvPr id="338" name="CustomShape 8"/>
          <p:cNvSpPr/>
          <p:nvPr/>
        </p:nvSpPr>
        <p:spPr>
          <a:xfrm>
            <a:off x="318600" y="4302720"/>
            <a:ext cx="1791000" cy="864720"/>
          </a:xfrm>
          <a:prstGeom prst="rect">
            <a:avLst/>
          </a:prstGeom>
          <a:solidFill>
            <a:srgbClr val="ccc1da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uk-UA">
                <a:solidFill>
                  <a:srgbClr val="000000"/>
                </a:solidFill>
                <a:latin typeface="Times New Roman"/>
              </a:rPr>
              <a:t>МОЗ затвердження наказу</a:t>
            </a:r>
            <a:endParaRPr/>
          </a:p>
        </p:txBody>
      </p:sp>
      <p:sp>
        <p:nvSpPr>
          <p:cNvPr id="339" name="CustomShape 9"/>
          <p:cNvSpPr/>
          <p:nvPr/>
        </p:nvSpPr>
        <p:spPr>
          <a:xfrm>
            <a:off x="94320" y="39600"/>
            <a:ext cx="12097440" cy="1187640"/>
          </a:xfrm>
          <a:prstGeom prst="rect">
            <a:avLst/>
          </a:prstGeom>
          <a:solidFill>
            <a:srgbClr val="b4fafe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>
                <a:solidFill>
                  <a:srgbClr val="000000"/>
                </a:solidFill>
                <a:latin typeface="Arial"/>
              </a:rPr>
              <a:t>5. ФАРМАЦЕВТИЧНИЙ ДИРЕКТОРАТ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340" name="CustomShape 10"/>
          <p:cNvSpPr/>
          <p:nvPr/>
        </p:nvSpPr>
        <p:spPr>
          <a:xfrm>
            <a:off x="97920" y="1216440"/>
            <a:ext cx="7678440" cy="33372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Виконавчі механізми та внутрішні ресурси системи охорони здоров'я !!!</a:t>
            </a:r>
            <a:endParaRPr/>
          </a:p>
        </p:txBody>
      </p:sp>
      <p:sp>
        <p:nvSpPr>
          <p:cNvPr id="341" name="CustomShape 11"/>
          <p:cNvSpPr/>
          <p:nvPr/>
        </p:nvSpPr>
        <p:spPr>
          <a:xfrm>
            <a:off x="3008880" y="5663520"/>
            <a:ext cx="2332800" cy="5770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Консультаційні групи по нозологіям</a:t>
            </a:r>
            <a:endParaRPr/>
          </a:p>
        </p:txBody>
      </p:sp>
      <p:sp>
        <p:nvSpPr>
          <p:cNvPr id="342" name="CustomShape 12"/>
          <p:cNvSpPr/>
          <p:nvPr/>
        </p:nvSpPr>
        <p:spPr>
          <a:xfrm>
            <a:off x="521640" y="1704600"/>
            <a:ext cx="3497040" cy="655560"/>
          </a:xfrm>
          <a:prstGeom prst="ellipse">
            <a:avLst/>
          </a:prstGeom>
          <a:solidFill>
            <a:srgbClr val="fdeada"/>
          </a:solidFill>
          <a:ln w="25560">
            <a:solidFill>
              <a:srgbClr val="3a5f8b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Платні послуги - Експертні роботи </a:t>
            </a:r>
            <a:endParaRPr/>
          </a:p>
        </p:txBody>
      </p:sp>
      <p:sp>
        <p:nvSpPr>
          <p:cNvPr id="343" name="CustomShape 13"/>
          <p:cNvSpPr/>
          <p:nvPr/>
        </p:nvSpPr>
        <p:spPr>
          <a:xfrm>
            <a:off x="6204600" y="1486440"/>
            <a:ext cx="4569840" cy="655560"/>
          </a:xfrm>
          <a:prstGeom prst="ellipse">
            <a:avLst/>
          </a:prstGeom>
          <a:solidFill>
            <a:srgbClr val="fed2fb"/>
          </a:solidFill>
          <a:ln w="25560">
            <a:solidFill>
              <a:srgbClr val="3a5f8b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Забезпечення лікувального процесу за кошти від послуг</a:t>
            </a:r>
            <a:endParaRPr/>
          </a:p>
        </p:txBody>
      </p:sp>
      <p:sp>
        <p:nvSpPr>
          <p:cNvPr id="344" name="CustomShape 14"/>
          <p:cNvSpPr/>
          <p:nvPr/>
        </p:nvSpPr>
        <p:spPr>
          <a:xfrm>
            <a:off x="642240" y="5639040"/>
            <a:ext cx="2283480" cy="5770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Держлікслужба -  підтвердження GMP</a:t>
            </a:r>
            <a:endParaRPr/>
          </a:p>
        </p:txBody>
      </p:sp>
      <p:sp>
        <p:nvSpPr>
          <p:cNvPr id="345" name="CustomShape 15"/>
          <p:cNvSpPr/>
          <p:nvPr/>
        </p:nvSpPr>
        <p:spPr>
          <a:xfrm flipV="1">
            <a:off x="2562120" y="4956840"/>
            <a:ext cx="2174760" cy="685080"/>
          </a:xfrm>
          <a:prstGeom prst="straightConnector1">
            <a:avLst/>
          </a:prstGeom>
          <a:noFill/>
          <a:ln w="19080">
            <a:solidFill>
              <a:srgbClr val="002060"/>
            </a:solidFill>
            <a:round/>
            <a:tailEnd len="med" type="arrow" w="med"/>
          </a:ln>
        </p:spPr>
      </p:sp>
      <p:sp>
        <p:nvSpPr>
          <p:cNvPr id="346" name="CustomShape 16"/>
          <p:cNvSpPr/>
          <p:nvPr/>
        </p:nvSpPr>
        <p:spPr>
          <a:xfrm>
            <a:off x="4909320" y="4750920"/>
            <a:ext cx="1548360" cy="5713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400">
                <a:solidFill>
                  <a:srgbClr val="000000"/>
                </a:solidFill>
                <a:latin typeface="Arial"/>
              </a:rPr>
              <a:t>Окремі частини досьє</a:t>
            </a:r>
            <a:endParaRPr/>
          </a:p>
        </p:txBody>
      </p:sp>
      <p:sp>
        <p:nvSpPr>
          <p:cNvPr id="347" name="CustomShape 17"/>
          <p:cNvSpPr/>
          <p:nvPr/>
        </p:nvSpPr>
        <p:spPr>
          <a:xfrm rot="17845200">
            <a:off x="4177800" y="1518840"/>
            <a:ext cx="548280" cy="1180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deada"/>
          </a:solidFill>
          <a:ln w="25560">
            <a:solidFill>
              <a:srgbClr val="3a5f8b"/>
            </a:solidFill>
            <a:round/>
          </a:ln>
        </p:spPr>
      </p:sp>
      <p:sp>
        <p:nvSpPr>
          <p:cNvPr id="348" name="CustomShape 18"/>
          <p:cNvSpPr/>
          <p:nvPr/>
        </p:nvSpPr>
        <p:spPr>
          <a:xfrm rot="13383000">
            <a:off x="5449680" y="1401480"/>
            <a:ext cx="548280" cy="1180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d1b8dc"/>
          </a:solidFill>
          <a:ln w="25560">
            <a:solidFill>
              <a:srgbClr val="3a5f8b"/>
            </a:solidFill>
            <a:round/>
          </a:ln>
        </p:spPr>
      </p:sp>
      <p:sp>
        <p:nvSpPr>
          <p:cNvPr id="349" name="Line 19"/>
          <p:cNvSpPr/>
          <p:nvPr/>
        </p:nvSpPr>
        <p:spPr>
          <a:xfrm flipV="1">
            <a:off x="5706720" y="5344560"/>
            <a:ext cx="0" cy="294480"/>
          </a:xfrm>
          <a:prstGeom prst="line">
            <a:avLst/>
          </a:prstGeom>
          <a:ln w="1908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</p:sp>
      <p:pic>
        <p:nvPicPr>
          <p:cNvPr id="350" name="Рисунок 40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017560" y="4194360"/>
            <a:ext cx="3999240" cy="2508120"/>
          </a:xfrm>
          <a:prstGeom prst="rect">
            <a:avLst/>
          </a:prstGeom>
          <a:ln>
            <a:noFill/>
          </a:ln>
        </p:spPr>
      </p:pic>
      <p:sp>
        <p:nvSpPr>
          <p:cNvPr id="351" name="CustomShape 20"/>
          <p:cNvSpPr/>
          <p:nvPr/>
        </p:nvSpPr>
        <p:spPr>
          <a:xfrm>
            <a:off x="2110320" y="4307400"/>
            <a:ext cx="1714320" cy="856800"/>
          </a:xfrm>
          <a:prstGeom prst="rect">
            <a:avLst/>
          </a:prstGeom>
          <a:solidFill>
            <a:srgbClr val="ccc1da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400">
                <a:solidFill>
                  <a:srgbClr val="000000"/>
                </a:solidFill>
                <a:latin typeface="Arial"/>
              </a:rPr>
              <a:t>Проект наказу МОЗ по реєстрації</a:t>
            </a:r>
            <a:endParaRPr/>
          </a:p>
        </p:txBody>
      </p:sp>
      <p:sp>
        <p:nvSpPr>
          <p:cNvPr id="352" name="CustomShape 21"/>
          <p:cNvSpPr/>
          <p:nvPr/>
        </p:nvSpPr>
        <p:spPr>
          <a:xfrm rot="16200000">
            <a:off x="4039200" y="4011840"/>
            <a:ext cx="302400" cy="745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8440">
            <a:solidFill>
              <a:srgbClr val="ff0000"/>
            </a:solidFill>
            <a:round/>
          </a:ln>
        </p:spPr>
      </p:sp>
      <p:sp>
        <p:nvSpPr>
          <p:cNvPr id="353" name="CustomShape 22"/>
          <p:cNvSpPr/>
          <p:nvPr/>
        </p:nvSpPr>
        <p:spPr>
          <a:xfrm>
            <a:off x="4541040" y="2502720"/>
            <a:ext cx="1298160" cy="493560"/>
          </a:xfrm>
          <a:prstGeom prst="ellipse">
            <a:avLst/>
          </a:prstGeom>
          <a:solidFill>
            <a:srgbClr val="fdeada"/>
          </a:solidFill>
          <a:ln w="25560">
            <a:solidFill>
              <a:srgbClr val="3a5f8b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uk-UA">
                <a:solidFill>
                  <a:srgbClr val="000000"/>
                </a:solidFill>
                <a:latin typeface="Arial"/>
              </a:rPr>
              <a:t>Гроші</a:t>
            </a:r>
            <a:endParaRPr/>
          </a:p>
        </p:txBody>
      </p:sp>
      <p:sp>
        <p:nvSpPr>
          <p:cNvPr id="354" name="CustomShape 23"/>
          <p:cNvSpPr/>
          <p:nvPr/>
        </p:nvSpPr>
        <p:spPr>
          <a:xfrm rot="5400000">
            <a:off x="4062960" y="4293000"/>
            <a:ext cx="297360" cy="745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8440">
            <a:solidFill>
              <a:srgbClr val="ff0000"/>
            </a:solidFill>
            <a:round/>
          </a:ln>
        </p:spPr>
      </p:sp>
      <p:sp>
        <p:nvSpPr>
          <p:cNvPr id="355" name="CustomShape 24"/>
          <p:cNvSpPr/>
          <p:nvPr/>
        </p:nvSpPr>
        <p:spPr>
          <a:xfrm>
            <a:off x="3515400" y="3881520"/>
            <a:ext cx="585720" cy="1519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56" name="CustomShape 25"/>
          <p:cNvSpPr/>
          <p:nvPr/>
        </p:nvSpPr>
        <p:spPr>
          <a:xfrm>
            <a:off x="1699200" y="3143520"/>
            <a:ext cx="2755800" cy="121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57" name="CustomShape 26"/>
          <p:cNvSpPr/>
          <p:nvPr/>
        </p:nvSpPr>
        <p:spPr>
          <a:xfrm rot="5400000">
            <a:off x="1059120" y="3523320"/>
            <a:ext cx="503280" cy="153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58" name="CustomShape 27"/>
          <p:cNvSpPr/>
          <p:nvPr/>
        </p:nvSpPr>
        <p:spPr>
          <a:xfrm>
            <a:off x="885240" y="3808440"/>
            <a:ext cx="2635560" cy="342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uk-UA" sz="1400">
                <a:solidFill>
                  <a:srgbClr val="000000"/>
                </a:solidFill>
                <a:latin typeface="Arial"/>
              </a:rPr>
              <a:t>Реєстраційне посвідчення</a:t>
            </a:r>
            <a:endParaRPr/>
          </a:p>
        </p:txBody>
      </p:sp>
      <p:sp>
        <p:nvSpPr>
          <p:cNvPr id="359" name="CustomShape 28"/>
          <p:cNvSpPr/>
          <p:nvPr/>
        </p:nvSpPr>
        <p:spPr>
          <a:xfrm>
            <a:off x="1469880" y="6397560"/>
            <a:ext cx="2511360" cy="3646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uk-UA">
                <a:solidFill>
                  <a:srgbClr val="000000"/>
                </a:solidFill>
                <a:latin typeface="Arial"/>
              </a:rPr>
              <a:t>ВЗАЄМОДІЯ з МОЗ</a:t>
            </a:r>
            <a:endParaRPr/>
          </a:p>
        </p:txBody>
      </p:sp>
      <p:sp>
        <p:nvSpPr>
          <p:cNvPr id="360" name="CustomShape 29"/>
          <p:cNvSpPr/>
          <p:nvPr/>
        </p:nvSpPr>
        <p:spPr>
          <a:xfrm rot="16200000">
            <a:off x="816840" y="6296760"/>
            <a:ext cx="302400" cy="745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8440">
            <a:solidFill>
              <a:srgbClr val="ff0000"/>
            </a:solidFill>
            <a:round/>
          </a:ln>
        </p:spPr>
      </p:sp>
      <p:sp>
        <p:nvSpPr>
          <p:cNvPr id="361" name="CustomShape 30"/>
          <p:cNvSpPr/>
          <p:nvPr/>
        </p:nvSpPr>
        <p:spPr>
          <a:xfrm rot="5400000">
            <a:off x="736560" y="6046920"/>
            <a:ext cx="297360" cy="745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8440">
            <a:solidFill>
              <a:srgbClr val="ff0000"/>
            </a:solidFill>
            <a:round/>
          </a:ln>
        </p:spPr>
      </p:sp>
      <p:sp>
        <p:nvSpPr>
          <p:cNvPr id="362" name="CustomShape 31"/>
          <p:cNvSpPr/>
          <p:nvPr/>
        </p:nvSpPr>
        <p:spPr>
          <a:xfrm>
            <a:off x="6028560" y="6492960"/>
            <a:ext cx="6040080" cy="364680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uk-UA">
                <a:solidFill>
                  <a:srgbClr val="000000"/>
                </a:solidFill>
                <a:latin typeface="Arial"/>
              </a:rPr>
              <a:t>Формулярна система-наказ МОЗ від </a:t>
            </a:r>
            <a:r>
              <a:rPr b="1" i="1" lang="uk-UA">
                <a:solidFill>
                  <a:srgbClr val="000000"/>
                </a:solidFill>
                <a:latin typeface="Arial"/>
              </a:rPr>
              <a:t>22.07.09 № 529</a:t>
            </a:r>
            <a:endParaRPr/>
          </a:p>
        </p:txBody>
      </p:sp>
      <p:sp>
        <p:nvSpPr>
          <p:cNvPr id="363" name="CustomShape 32"/>
          <p:cNvSpPr/>
          <p:nvPr/>
        </p:nvSpPr>
        <p:spPr>
          <a:xfrm>
            <a:off x="8733960" y="3369960"/>
            <a:ext cx="3308760" cy="820440"/>
          </a:xfrm>
          <a:prstGeom prst="rect">
            <a:avLst/>
          </a:prstGeom>
          <a:solidFill>
            <a:srgbClr val="ffcc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Після реєстраційний моніторинг ефективності та безпеки ЛЗ - Фармаконагляд</a:t>
            </a:r>
            <a:endParaRPr/>
          </a:p>
        </p:txBody>
      </p:sp>
      <p:sp>
        <p:nvSpPr>
          <p:cNvPr id="364" name="CustomShape 33"/>
          <p:cNvSpPr/>
          <p:nvPr/>
        </p:nvSpPr>
        <p:spPr>
          <a:xfrm>
            <a:off x="6028560" y="2488320"/>
            <a:ext cx="5971320" cy="820440"/>
          </a:xfrm>
          <a:prstGeom prst="rect">
            <a:avLst/>
          </a:prstGeom>
          <a:solidFill>
            <a:srgbClr val="f8fdb1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раціональне застосування лікарських засобів (МТД: протоколи, настанови (медичної та фармацевтичної допомоги - GPP) реєстри, формуляри, їх втілення)</a:t>
            </a:r>
            <a:endParaRPr/>
          </a:p>
        </p:txBody>
      </p:sp>
      <p:sp>
        <p:nvSpPr>
          <p:cNvPr id="365" name="Line 34"/>
          <p:cNvSpPr/>
          <p:nvPr/>
        </p:nvSpPr>
        <p:spPr>
          <a:xfrm>
            <a:off x="6915600" y="3928320"/>
            <a:ext cx="0" cy="1728360"/>
          </a:xfrm>
          <a:prstGeom prst="line">
            <a:avLst/>
          </a:prstGeom>
          <a:ln w="2844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366" name="CustomShape 35"/>
          <p:cNvSpPr/>
          <p:nvPr/>
        </p:nvSpPr>
        <p:spPr>
          <a:xfrm>
            <a:off x="5450040" y="5668200"/>
            <a:ext cx="2367720" cy="555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позаштатні експерти по нозологіям </a:t>
            </a:r>
            <a:endParaRPr/>
          </a:p>
        </p:txBody>
      </p:sp>
      <p:sp>
        <p:nvSpPr>
          <p:cNvPr id="367" name="Line 36"/>
          <p:cNvSpPr/>
          <p:nvPr/>
        </p:nvSpPr>
        <p:spPr>
          <a:xfrm flipV="1">
            <a:off x="5036040" y="5348520"/>
            <a:ext cx="0" cy="294120"/>
          </a:xfrm>
          <a:prstGeom prst="line">
            <a:avLst/>
          </a:prstGeom>
          <a:ln w="1908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368" name="CustomShape 37"/>
          <p:cNvSpPr/>
          <p:nvPr/>
        </p:nvSpPr>
        <p:spPr>
          <a:xfrm>
            <a:off x="6482520" y="3350520"/>
            <a:ext cx="2121480" cy="577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uk-UA" sz="16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369" name="CustomShape 38"/>
          <p:cNvSpPr/>
          <p:nvPr/>
        </p:nvSpPr>
        <p:spPr>
          <a:xfrm>
            <a:off x="8100360" y="1192320"/>
            <a:ext cx="44395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>
                <a:solidFill>
                  <a:srgbClr val="000000"/>
                </a:solidFill>
                <a:latin typeface="Arial"/>
              </a:rPr>
              <a:t>Наказ  МОЗ № 113 від 15.02.2010</a:t>
            </a:r>
            <a:endParaRPr/>
          </a:p>
        </p:txBody>
      </p:sp>
      <p:sp>
        <p:nvSpPr>
          <p:cNvPr id="370" name="CustomShape 39"/>
          <p:cNvSpPr/>
          <p:nvPr/>
        </p:nvSpPr>
        <p:spPr>
          <a:xfrm>
            <a:off x="6028560" y="2133720"/>
            <a:ext cx="5971320" cy="333720"/>
          </a:xfrm>
          <a:prstGeom prst="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600">
                <a:solidFill>
                  <a:srgbClr val="000000"/>
                </a:solidFill>
                <a:latin typeface="Arial"/>
              </a:rPr>
              <a:t>Департамет медичних та фармацевтичних послуг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